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66" r:id="rId6"/>
  </p:sldMasterIdLst>
  <p:notesMasterIdLst>
    <p:notesMasterId r:id="rId34"/>
  </p:notesMasterIdLst>
  <p:sldIdLst>
    <p:sldId id="533" r:id="rId7"/>
    <p:sldId id="681" r:id="rId8"/>
    <p:sldId id="700" r:id="rId9"/>
    <p:sldId id="504" r:id="rId10"/>
    <p:sldId id="701" r:id="rId11"/>
    <p:sldId id="507" r:id="rId12"/>
    <p:sldId id="685" r:id="rId13"/>
    <p:sldId id="689" r:id="rId14"/>
    <p:sldId id="695" r:id="rId15"/>
    <p:sldId id="548" r:id="rId16"/>
    <p:sldId id="541" r:id="rId17"/>
    <p:sldId id="676" r:id="rId18"/>
    <p:sldId id="543" r:id="rId19"/>
    <p:sldId id="566" r:id="rId20"/>
    <p:sldId id="705" r:id="rId21"/>
    <p:sldId id="691" r:id="rId22"/>
    <p:sldId id="692" r:id="rId23"/>
    <p:sldId id="550" r:id="rId24"/>
    <p:sldId id="703" r:id="rId25"/>
    <p:sldId id="704" r:id="rId26"/>
    <p:sldId id="551" r:id="rId27"/>
    <p:sldId id="698" r:id="rId28"/>
    <p:sldId id="530" r:id="rId29"/>
    <p:sldId id="699" r:id="rId30"/>
    <p:sldId id="690" r:id="rId31"/>
    <p:sldId id="640" r:id="rId32"/>
    <p:sldId id="5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72E866-EC91-B1C7-C281-8B71C2177980}" name="Hunt, Bea" initials="HB" userId="S::Beatrice.Hunt@aecom.com::6ba97688-bb88-40d3-807d-bc2a30f76343" providerId="AD"/>
  <p188:author id="{03C22B6A-E76A-DF45-8334-66803D45FDA8}" name="Newman, Ellen" initials="NE" userId="S::Ellen.Newman@aecom.com::75f3274d-d5bc-42b3-9db8-19b0d4b2d3a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48CAA-C5ED-4C3C-AF12-DD9BAAF9D95D}" v="2" dt="2024-08-28T04:08:36.926"/>
    <p1510:client id="{FD0FDE7A-A38D-42E6-B4FC-4FDF3E02E8BB}" v="18" dt="2024-08-28T12:41:19.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69" autoAdjust="0"/>
    <p:restoredTop sz="78966" autoAdjust="0"/>
  </p:normalViewPr>
  <p:slideViewPr>
    <p:cSldViewPr snapToGrid="0">
      <p:cViewPr varScale="1">
        <p:scale>
          <a:sx n="78" d="100"/>
          <a:sy n="78" d="100"/>
        </p:scale>
        <p:origin x="42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 Bea" userId="6ba97688-bb88-40d3-807d-bc2a30f76343" providerId="ADAL" clId="{51148CAA-C5ED-4C3C-AF12-DD9BAAF9D95D}"/>
    <pc:docChg chg="undo custSel modSld">
      <pc:chgData name="Hunt, Bea" userId="6ba97688-bb88-40d3-807d-bc2a30f76343" providerId="ADAL" clId="{51148CAA-C5ED-4C3C-AF12-DD9BAAF9D95D}" dt="2024-08-28T04:22:55.408" v="454" actId="27636"/>
      <pc:docMkLst>
        <pc:docMk/>
      </pc:docMkLst>
      <pc:sldChg chg="modSp mod">
        <pc:chgData name="Hunt, Bea" userId="6ba97688-bb88-40d3-807d-bc2a30f76343" providerId="ADAL" clId="{51148CAA-C5ED-4C3C-AF12-DD9BAAF9D95D}" dt="2024-08-28T04:17:08.118" v="447" actId="1076"/>
        <pc:sldMkLst>
          <pc:docMk/>
          <pc:sldMk cId="4094434150" sldId="543"/>
        </pc:sldMkLst>
        <pc:spChg chg="mod">
          <ac:chgData name="Hunt, Bea" userId="6ba97688-bb88-40d3-807d-bc2a30f76343" providerId="ADAL" clId="{51148CAA-C5ED-4C3C-AF12-DD9BAAF9D95D}" dt="2024-08-28T04:17:08.118" v="447" actId="1076"/>
          <ac:spMkLst>
            <pc:docMk/>
            <pc:sldMk cId="4094434150" sldId="543"/>
            <ac:spMk id="10" creationId="{00000000-0000-0000-0000-000000000000}"/>
          </ac:spMkLst>
        </pc:spChg>
      </pc:sldChg>
      <pc:sldChg chg="modSp mod">
        <pc:chgData name="Hunt, Bea" userId="6ba97688-bb88-40d3-807d-bc2a30f76343" providerId="ADAL" clId="{51148CAA-C5ED-4C3C-AF12-DD9BAAF9D95D}" dt="2024-08-28T04:18:21.749" v="450" actId="1076"/>
        <pc:sldMkLst>
          <pc:docMk/>
          <pc:sldMk cId="731083275" sldId="551"/>
        </pc:sldMkLst>
        <pc:spChg chg="mod">
          <ac:chgData name="Hunt, Bea" userId="6ba97688-bb88-40d3-807d-bc2a30f76343" providerId="ADAL" clId="{51148CAA-C5ED-4C3C-AF12-DD9BAAF9D95D}" dt="2024-08-28T04:18:21.749" v="450" actId="1076"/>
          <ac:spMkLst>
            <pc:docMk/>
            <pc:sldMk cId="731083275" sldId="551"/>
            <ac:spMk id="10" creationId="{00000000-0000-0000-0000-000000000000}"/>
          </ac:spMkLst>
        </pc:spChg>
      </pc:sldChg>
      <pc:sldChg chg="modSp mod">
        <pc:chgData name="Hunt, Bea" userId="6ba97688-bb88-40d3-807d-bc2a30f76343" providerId="ADAL" clId="{51148CAA-C5ED-4C3C-AF12-DD9BAAF9D95D}" dt="2024-08-28T04:20:34.916" v="451" actId="1076"/>
        <pc:sldMkLst>
          <pc:docMk/>
          <pc:sldMk cId="1888364746" sldId="676"/>
        </pc:sldMkLst>
        <pc:spChg chg="mod">
          <ac:chgData name="Hunt, Bea" userId="6ba97688-bb88-40d3-807d-bc2a30f76343" providerId="ADAL" clId="{51148CAA-C5ED-4C3C-AF12-DD9BAAF9D95D}" dt="2024-08-28T04:20:34.916" v="451" actId="1076"/>
          <ac:spMkLst>
            <pc:docMk/>
            <pc:sldMk cId="1888364746" sldId="676"/>
            <ac:spMk id="3" creationId="{EEC26858-1D43-151B-7D2A-169740DCCE07}"/>
          </ac:spMkLst>
        </pc:spChg>
      </pc:sldChg>
      <pc:sldChg chg="addSp delSp modSp mod modNotesTx">
        <pc:chgData name="Hunt, Bea" userId="6ba97688-bb88-40d3-807d-bc2a30f76343" providerId="ADAL" clId="{51148CAA-C5ED-4C3C-AF12-DD9BAAF9D95D}" dt="2024-08-28T04:22:11.904" v="452" actId="6549"/>
        <pc:sldMkLst>
          <pc:docMk/>
          <pc:sldMk cId="1190549052" sldId="700"/>
        </pc:sldMkLst>
        <pc:spChg chg="mod">
          <ac:chgData name="Hunt, Bea" userId="6ba97688-bb88-40d3-807d-bc2a30f76343" providerId="ADAL" clId="{51148CAA-C5ED-4C3C-AF12-DD9BAAF9D95D}" dt="2024-08-28T04:22:11.904" v="452" actId="6549"/>
          <ac:spMkLst>
            <pc:docMk/>
            <pc:sldMk cId="1190549052" sldId="700"/>
            <ac:spMk id="3" creationId="{1ADEE2EA-0E29-7A61-8AA0-BFC8646AB3CD}"/>
          </ac:spMkLst>
        </pc:spChg>
        <pc:spChg chg="del">
          <ac:chgData name="Hunt, Bea" userId="6ba97688-bb88-40d3-807d-bc2a30f76343" providerId="ADAL" clId="{51148CAA-C5ED-4C3C-AF12-DD9BAAF9D95D}" dt="2024-08-28T04:01:04.629" v="9"/>
          <ac:spMkLst>
            <pc:docMk/>
            <pc:sldMk cId="1190549052" sldId="700"/>
            <ac:spMk id="12" creationId="{88F8F811-4688-F3AA-9257-F77765207F39}"/>
          </ac:spMkLst>
        </pc:spChg>
        <pc:picChg chg="mod">
          <ac:chgData name="Hunt, Bea" userId="6ba97688-bb88-40d3-807d-bc2a30f76343" providerId="ADAL" clId="{51148CAA-C5ED-4C3C-AF12-DD9BAAF9D95D}" dt="2024-08-28T04:01:32.953" v="16" actId="1076"/>
          <ac:picMkLst>
            <pc:docMk/>
            <pc:sldMk cId="1190549052" sldId="700"/>
            <ac:picMk id="4" creationId="{19072AB3-15B0-9F94-0A46-6596DFEA40B8}"/>
          </ac:picMkLst>
        </pc:picChg>
        <pc:picChg chg="add mod">
          <ac:chgData name="Hunt, Bea" userId="6ba97688-bb88-40d3-807d-bc2a30f76343" providerId="ADAL" clId="{51148CAA-C5ED-4C3C-AF12-DD9BAAF9D95D}" dt="2024-08-28T04:01:29.392" v="15" actId="1076"/>
          <ac:picMkLst>
            <pc:docMk/>
            <pc:sldMk cId="1190549052" sldId="700"/>
            <ac:picMk id="5" creationId="{CF9C347B-65D3-19DD-F466-BC617E000C40}"/>
          </ac:picMkLst>
        </pc:picChg>
        <pc:picChg chg="add mod">
          <ac:chgData name="Hunt, Bea" userId="6ba97688-bb88-40d3-807d-bc2a30f76343" providerId="ADAL" clId="{51148CAA-C5ED-4C3C-AF12-DD9BAAF9D95D}" dt="2024-08-28T04:08:49.551" v="130" actId="1076"/>
          <ac:picMkLst>
            <pc:docMk/>
            <pc:sldMk cId="1190549052" sldId="700"/>
            <ac:picMk id="7" creationId="{B5064BFF-0F67-6D05-CCC5-6F2DFD1719BB}"/>
          </ac:picMkLst>
        </pc:picChg>
        <pc:picChg chg="del">
          <ac:chgData name="Hunt, Bea" userId="6ba97688-bb88-40d3-807d-bc2a30f76343" providerId="ADAL" clId="{51148CAA-C5ED-4C3C-AF12-DD9BAAF9D95D}" dt="2024-08-28T04:08:33.088" v="126" actId="478"/>
          <ac:picMkLst>
            <pc:docMk/>
            <pc:sldMk cId="1190549052" sldId="700"/>
            <ac:picMk id="9" creationId="{EB6168CF-52D7-38D2-C3B2-68ECC2556F27}"/>
          </ac:picMkLst>
        </pc:picChg>
        <pc:picChg chg="add mod">
          <ac:chgData name="Hunt, Bea" userId="6ba97688-bb88-40d3-807d-bc2a30f76343" providerId="ADAL" clId="{51148CAA-C5ED-4C3C-AF12-DD9BAAF9D95D}" dt="2024-08-28T04:12:48.489" v="137" actId="14100"/>
          <ac:picMkLst>
            <pc:docMk/>
            <pc:sldMk cId="1190549052" sldId="700"/>
            <ac:picMk id="11" creationId="{530F6B73-CF2D-E22D-7B21-6BC820B0E5C8}"/>
          </ac:picMkLst>
        </pc:picChg>
      </pc:sldChg>
      <pc:sldChg chg="modSp mod">
        <pc:chgData name="Hunt, Bea" userId="6ba97688-bb88-40d3-807d-bc2a30f76343" providerId="ADAL" clId="{51148CAA-C5ED-4C3C-AF12-DD9BAAF9D95D}" dt="2024-08-28T04:22:55.408" v="454" actId="27636"/>
        <pc:sldMkLst>
          <pc:docMk/>
          <pc:sldMk cId="884592223" sldId="701"/>
        </pc:sldMkLst>
        <pc:spChg chg="mod">
          <ac:chgData name="Hunt, Bea" userId="6ba97688-bb88-40d3-807d-bc2a30f76343" providerId="ADAL" clId="{51148CAA-C5ED-4C3C-AF12-DD9BAAF9D95D}" dt="2024-08-28T04:22:55.408" v="454" actId="27636"/>
          <ac:spMkLst>
            <pc:docMk/>
            <pc:sldMk cId="884592223" sldId="701"/>
            <ac:spMk id="10" creationId="{00000000-0000-0000-0000-000000000000}"/>
          </ac:spMkLst>
        </pc:spChg>
      </pc:sldChg>
      <pc:sldChg chg="modSp mod">
        <pc:chgData name="Hunt, Bea" userId="6ba97688-bb88-40d3-807d-bc2a30f76343" providerId="ADAL" clId="{51148CAA-C5ED-4C3C-AF12-DD9BAAF9D95D}" dt="2024-08-28T04:18:07.903" v="449" actId="113"/>
        <pc:sldMkLst>
          <pc:docMk/>
          <pc:sldMk cId="466272019" sldId="704"/>
        </pc:sldMkLst>
        <pc:spChg chg="mod">
          <ac:chgData name="Hunt, Bea" userId="6ba97688-bb88-40d3-807d-bc2a30f76343" providerId="ADAL" clId="{51148CAA-C5ED-4C3C-AF12-DD9BAAF9D95D}" dt="2024-08-28T04:18:07.903" v="449" actId="113"/>
          <ac:spMkLst>
            <pc:docMk/>
            <pc:sldMk cId="466272019" sldId="704"/>
            <ac:spMk id="3" creationId="{1475C91F-DC2F-88DF-6446-CCB4527709A1}"/>
          </ac:spMkLst>
        </pc:spChg>
      </pc:sldChg>
    </pc:docChg>
  </pc:docChgLst>
  <pc:docChgLst>
    <pc:chgData name="Newman, Ellen" userId="75f3274d-d5bc-42b3-9db8-19b0d4b2d3a2" providerId="ADAL" clId="{FD0FDE7A-A38D-42E6-B4FC-4FDF3E02E8BB}"/>
    <pc:docChg chg="undo custSel modSld sldOrd">
      <pc:chgData name="Newman, Ellen" userId="75f3274d-d5bc-42b3-9db8-19b0d4b2d3a2" providerId="ADAL" clId="{FD0FDE7A-A38D-42E6-B4FC-4FDF3E02E8BB}" dt="2024-08-28T12:49:35.207" v="1814" actId="20577"/>
      <pc:docMkLst>
        <pc:docMk/>
      </pc:docMkLst>
      <pc:sldChg chg="modNotesTx">
        <pc:chgData name="Newman, Ellen" userId="75f3274d-d5bc-42b3-9db8-19b0d4b2d3a2" providerId="ADAL" clId="{FD0FDE7A-A38D-42E6-B4FC-4FDF3E02E8BB}" dt="2024-08-28T12:20:56.395" v="127"/>
        <pc:sldMkLst>
          <pc:docMk/>
          <pc:sldMk cId="2784985838" sldId="507"/>
        </pc:sldMkLst>
      </pc:sldChg>
      <pc:sldChg chg="modSp mod modAnim modNotesTx">
        <pc:chgData name="Newman, Ellen" userId="75f3274d-d5bc-42b3-9db8-19b0d4b2d3a2" providerId="ADAL" clId="{FD0FDE7A-A38D-42E6-B4FC-4FDF3E02E8BB}" dt="2024-08-28T12:34:02.318" v="382" actId="27636"/>
        <pc:sldMkLst>
          <pc:docMk/>
          <pc:sldMk cId="1162309160" sldId="548"/>
        </pc:sldMkLst>
        <pc:spChg chg="mod">
          <ac:chgData name="Newman, Ellen" userId="75f3274d-d5bc-42b3-9db8-19b0d4b2d3a2" providerId="ADAL" clId="{FD0FDE7A-A38D-42E6-B4FC-4FDF3E02E8BB}" dt="2024-08-28T12:34:02.318" v="382" actId="27636"/>
          <ac:spMkLst>
            <pc:docMk/>
            <pc:sldMk cId="1162309160" sldId="548"/>
            <ac:spMk id="10" creationId="{00000000-0000-0000-0000-000000000000}"/>
          </ac:spMkLst>
        </pc:spChg>
      </pc:sldChg>
      <pc:sldChg chg="delSp mod delAnim modNotesTx">
        <pc:chgData name="Newman, Ellen" userId="75f3274d-d5bc-42b3-9db8-19b0d4b2d3a2" providerId="ADAL" clId="{FD0FDE7A-A38D-42E6-B4FC-4FDF3E02E8BB}" dt="2024-08-28T12:42:51.542" v="874" actId="6549"/>
        <pc:sldMkLst>
          <pc:docMk/>
          <pc:sldMk cId="3589244674" sldId="550"/>
        </pc:sldMkLst>
        <pc:spChg chg="del">
          <ac:chgData name="Newman, Ellen" userId="75f3274d-d5bc-42b3-9db8-19b0d4b2d3a2" providerId="ADAL" clId="{FD0FDE7A-A38D-42E6-B4FC-4FDF3E02E8BB}" dt="2024-08-28T12:40:04.691" v="487" actId="478"/>
          <ac:spMkLst>
            <pc:docMk/>
            <pc:sldMk cId="3589244674" sldId="550"/>
            <ac:spMk id="6" creationId="{FF52AE4A-DBBC-08E2-C1D8-58F26CE8A46A}"/>
          </ac:spMkLst>
        </pc:spChg>
      </pc:sldChg>
      <pc:sldChg chg="modSp mod">
        <pc:chgData name="Newman, Ellen" userId="75f3274d-d5bc-42b3-9db8-19b0d4b2d3a2" providerId="ADAL" clId="{FD0FDE7A-A38D-42E6-B4FC-4FDF3E02E8BB}" dt="2024-08-28T12:49:35.207" v="1814" actId="20577"/>
        <pc:sldMkLst>
          <pc:docMk/>
          <pc:sldMk cId="731083275" sldId="551"/>
        </pc:sldMkLst>
        <pc:spChg chg="mod">
          <ac:chgData name="Newman, Ellen" userId="75f3274d-d5bc-42b3-9db8-19b0d4b2d3a2" providerId="ADAL" clId="{FD0FDE7A-A38D-42E6-B4FC-4FDF3E02E8BB}" dt="2024-08-28T12:49:35.207" v="1814" actId="20577"/>
          <ac:spMkLst>
            <pc:docMk/>
            <pc:sldMk cId="731083275" sldId="551"/>
            <ac:spMk id="9" creationId="{00000000-0000-0000-0000-000000000000}"/>
          </ac:spMkLst>
        </pc:spChg>
      </pc:sldChg>
      <pc:sldChg chg="modSp mod modNotesTx">
        <pc:chgData name="Newman, Ellen" userId="75f3274d-d5bc-42b3-9db8-19b0d4b2d3a2" providerId="ADAL" clId="{FD0FDE7A-A38D-42E6-B4FC-4FDF3E02E8BB}" dt="2024-08-28T12:27:28.952" v="262" actId="1076"/>
        <pc:sldMkLst>
          <pc:docMk/>
          <pc:sldMk cId="2286181278" sldId="685"/>
        </pc:sldMkLst>
        <pc:spChg chg="mod">
          <ac:chgData name="Newman, Ellen" userId="75f3274d-d5bc-42b3-9db8-19b0d4b2d3a2" providerId="ADAL" clId="{FD0FDE7A-A38D-42E6-B4FC-4FDF3E02E8BB}" dt="2024-08-28T12:27:28.952" v="262" actId="1076"/>
          <ac:spMkLst>
            <pc:docMk/>
            <pc:sldMk cId="2286181278" sldId="685"/>
            <ac:spMk id="9" creationId="{D0A18DFB-B1EB-6584-E6ED-0C2CBC5DAF67}"/>
          </ac:spMkLst>
        </pc:spChg>
      </pc:sldChg>
      <pc:sldChg chg="modSp mod modNotesTx">
        <pc:chgData name="Newman, Ellen" userId="75f3274d-d5bc-42b3-9db8-19b0d4b2d3a2" providerId="ADAL" clId="{FD0FDE7A-A38D-42E6-B4FC-4FDF3E02E8BB}" dt="2024-08-28T12:28:44.665" v="264" actId="20577"/>
        <pc:sldMkLst>
          <pc:docMk/>
          <pc:sldMk cId="2731549108" sldId="689"/>
        </pc:sldMkLst>
        <pc:spChg chg="mod">
          <ac:chgData name="Newman, Ellen" userId="75f3274d-d5bc-42b3-9db8-19b0d4b2d3a2" providerId="ADAL" clId="{FD0FDE7A-A38D-42E6-B4FC-4FDF3E02E8BB}" dt="2024-08-28T03:15:05.289" v="29" actId="20577"/>
          <ac:spMkLst>
            <pc:docMk/>
            <pc:sldMk cId="2731549108" sldId="689"/>
            <ac:spMk id="3" creationId="{610B0B8B-7FE1-6CF3-88DA-FE2BADF35D38}"/>
          </ac:spMkLst>
        </pc:spChg>
      </pc:sldChg>
      <pc:sldChg chg="modSp mod ord delCm modNotesTx">
        <pc:chgData name="Newman, Ellen" userId="75f3274d-d5bc-42b3-9db8-19b0d4b2d3a2" providerId="ADAL" clId="{FD0FDE7A-A38D-42E6-B4FC-4FDF3E02E8BB}" dt="2024-08-28T12:36:31.438" v="486" actId="20577"/>
        <pc:sldMkLst>
          <pc:docMk/>
          <pc:sldMk cId="3413079110" sldId="695"/>
        </pc:sldMkLst>
        <pc:spChg chg="mod">
          <ac:chgData name="Newman, Ellen" userId="75f3274d-d5bc-42b3-9db8-19b0d4b2d3a2" providerId="ADAL" clId="{FD0FDE7A-A38D-42E6-B4FC-4FDF3E02E8BB}" dt="2024-08-28T12:27:01.217" v="261" actId="14100"/>
          <ac:spMkLst>
            <pc:docMk/>
            <pc:sldMk cId="3413079110" sldId="695"/>
            <ac:spMk id="7" creationId="{EB0616FC-9594-509E-BF88-BC666E947107}"/>
          </ac:spMkLst>
        </pc:spChg>
        <pc:extLst>
          <p:ext xmlns:p="http://schemas.openxmlformats.org/presentationml/2006/main" uri="{D6D511B9-2390-475A-947B-AFAB55BFBCF1}">
            <pc226:cmChg xmlns:pc226="http://schemas.microsoft.com/office/powerpoint/2022/06/main/command" chg="del">
              <pc226:chgData name="Newman, Ellen" userId="75f3274d-d5bc-42b3-9db8-19b0d4b2d3a2" providerId="ADAL" clId="{FD0FDE7A-A38D-42E6-B4FC-4FDF3E02E8BB}" dt="2024-08-28T12:34:13.145" v="383"/>
              <pc2:cmMkLst xmlns:pc2="http://schemas.microsoft.com/office/powerpoint/2019/9/main/command">
                <pc:docMk/>
                <pc:sldMk cId="3413079110" sldId="695"/>
                <pc2:cmMk id="{2AF4A008-1AC2-4611-AC55-ED17E31809A0}"/>
              </pc2:cmMkLst>
            </pc226:cmChg>
          </p:ext>
        </pc:extLst>
      </pc:sldChg>
      <pc:sldChg chg="modNotesTx">
        <pc:chgData name="Newman, Ellen" userId="75f3274d-d5bc-42b3-9db8-19b0d4b2d3a2" providerId="ADAL" clId="{FD0FDE7A-A38D-42E6-B4FC-4FDF3E02E8BB}" dt="2024-08-28T12:47:16.471" v="1306" actId="20577"/>
        <pc:sldMkLst>
          <pc:docMk/>
          <pc:sldMk cId="47547025" sldId="703"/>
        </pc:sldMkLst>
      </pc:sldChg>
      <pc:sldChg chg="modNotesTx">
        <pc:chgData name="Newman, Ellen" userId="75f3274d-d5bc-42b3-9db8-19b0d4b2d3a2" providerId="ADAL" clId="{FD0FDE7A-A38D-42E6-B4FC-4FDF3E02E8BB}" dt="2024-08-28T12:48:42.641" v="1806" actId="20577"/>
        <pc:sldMkLst>
          <pc:docMk/>
          <pc:sldMk cId="466272019" sldId="704"/>
        </pc:sldMkLst>
      </pc:sldChg>
    </pc:docChg>
  </pc:docChgLst>
  <pc:docChgLst>
    <pc:chgData name="Hunt, Bea" userId="6ba97688-bb88-40d3-807d-bc2a30f76343" providerId="ADAL" clId="{347E99A9-EB10-40A0-A7FC-28807C3646B7}"/>
    <pc:docChg chg="custSel modSld sldOrd">
      <pc:chgData name="Hunt, Bea" userId="6ba97688-bb88-40d3-807d-bc2a30f76343" providerId="ADAL" clId="{347E99A9-EB10-40A0-A7FC-28807C3646B7}" dt="2024-08-28T17:35:30.106" v="930" actId="20577"/>
      <pc:docMkLst>
        <pc:docMk/>
      </pc:docMkLst>
      <pc:sldChg chg="modSp mod modNotesTx">
        <pc:chgData name="Hunt, Bea" userId="6ba97688-bb88-40d3-807d-bc2a30f76343" providerId="ADAL" clId="{347E99A9-EB10-40A0-A7FC-28807C3646B7}" dt="2024-08-28T17:29:02.010" v="476" actId="20577"/>
        <pc:sldMkLst>
          <pc:docMk/>
          <pc:sldMk cId="2775373646" sldId="504"/>
        </pc:sldMkLst>
        <pc:spChg chg="mod">
          <ac:chgData name="Hunt, Bea" userId="6ba97688-bb88-40d3-807d-bc2a30f76343" providerId="ADAL" clId="{347E99A9-EB10-40A0-A7FC-28807C3646B7}" dt="2024-08-28T17:29:02.010" v="476" actId="20577"/>
          <ac:spMkLst>
            <pc:docMk/>
            <pc:sldMk cId="2775373646" sldId="504"/>
            <ac:spMk id="10" creationId="{00000000-0000-0000-0000-000000000000}"/>
          </ac:spMkLst>
        </pc:spChg>
      </pc:sldChg>
      <pc:sldChg chg="modNotesTx">
        <pc:chgData name="Hunt, Bea" userId="6ba97688-bb88-40d3-807d-bc2a30f76343" providerId="ADAL" clId="{347E99A9-EB10-40A0-A7FC-28807C3646B7}" dt="2024-08-28T17:24:24.516" v="175" actId="20577"/>
        <pc:sldMkLst>
          <pc:docMk/>
          <pc:sldMk cId="1214874848" sldId="533"/>
        </pc:sldMkLst>
      </pc:sldChg>
      <pc:sldChg chg="modSp mod modNotesTx">
        <pc:chgData name="Hunt, Bea" userId="6ba97688-bb88-40d3-807d-bc2a30f76343" providerId="ADAL" clId="{347E99A9-EB10-40A0-A7FC-28807C3646B7}" dt="2024-08-28T17:33:56.227" v="722" actId="6549"/>
        <pc:sldMkLst>
          <pc:docMk/>
          <pc:sldMk cId="1888364746" sldId="676"/>
        </pc:sldMkLst>
        <pc:spChg chg="mod">
          <ac:chgData name="Hunt, Bea" userId="6ba97688-bb88-40d3-807d-bc2a30f76343" providerId="ADAL" clId="{347E99A9-EB10-40A0-A7FC-28807C3646B7}" dt="2024-08-28T17:32:49.962" v="721" actId="27636"/>
          <ac:spMkLst>
            <pc:docMk/>
            <pc:sldMk cId="1888364746" sldId="676"/>
            <ac:spMk id="3" creationId="{EEC26858-1D43-151B-7D2A-169740DCCE07}"/>
          </ac:spMkLst>
        </pc:spChg>
      </pc:sldChg>
      <pc:sldChg chg="modSp mod ord modNotesTx">
        <pc:chgData name="Hunt, Bea" userId="6ba97688-bb88-40d3-807d-bc2a30f76343" providerId="ADAL" clId="{347E99A9-EB10-40A0-A7FC-28807C3646B7}" dt="2024-08-28T17:26:07.849" v="255" actId="20577"/>
        <pc:sldMkLst>
          <pc:docMk/>
          <pc:sldMk cId="3672529885" sldId="681"/>
        </pc:sldMkLst>
        <pc:spChg chg="mod">
          <ac:chgData name="Hunt, Bea" userId="6ba97688-bb88-40d3-807d-bc2a30f76343" providerId="ADAL" clId="{347E99A9-EB10-40A0-A7FC-28807C3646B7}" dt="2024-08-28T17:26:07.849" v="255" actId="20577"/>
          <ac:spMkLst>
            <pc:docMk/>
            <pc:sldMk cId="3672529885" sldId="681"/>
            <ac:spMk id="3" creationId="{1ADEE2EA-0E29-7A61-8AA0-BFC8646AB3CD}"/>
          </ac:spMkLst>
        </pc:spChg>
      </pc:sldChg>
      <pc:sldChg chg="modNotesTx">
        <pc:chgData name="Hunt, Bea" userId="6ba97688-bb88-40d3-807d-bc2a30f76343" providerId="ADAL" clId="{347E99A9-EB10-40A0-A7FC-28807C3646B7}" dt="2024-08-28T17:35:30.106" v="930" actId="20577"/>
        <pc:sldMkLst>
          <pc:docMk/>
          <pc:sldMk cId="1190549052" sldId="700"/>
        </pc:sldMkLst>
      </pc:sldChg>
      <pc:sldChg chg="modSp mod modNotesTx">
        <pc:chgData name="Hunt, Bea" userId="6ba97688-bb88-40d3-807d-bc2a30f76343" providerId="ADAL" clId="{347E99A9-EB10-40A0-A7FC-28807C3646B7}" dt="2024-08-28T17:31:23.125" v="661" actId="20577"/>
        <pc:sldMkLst>
          <pc:docMk/>
          <pc:sldMk cId="884592223" sldId="701"/>
        </pc:sldMkLst>
        <pc:spChg chg="mod">
          <ac:chgData name="Hunt, Bea" userId="6ba97688-bb88-40d3-807d-bc2a30f76343" providerId="ADAL" clId="{347E99A9-EB10-40A0-A7FC-28807C3646B7}" dt="2024-08-28T17:31:13.602" v="641" actId="20577"/>
          <ac:spMkLst>
            <pc:docMk/>
            <pc:sldMk cId="884592223" sldId="701"/>
            <ac:spMk id="10" creationId="{00000000-0000-0000-0000-000000000000}"/>
          </ac:spMkLst>
        </pc:spChg>
      </pc:sldChg>
      <pc:sldChg chg="modNotesTx">
        <pc:chgData name="Hunt, Bea" userId="6ba97688-bb88-40d3-807d-bc2a30f76343" providerId="ADAL" clId="{347E99A9-EB10-40A0-A7FC-28807C3646B7}" dt="2024-08-28T17:34:52.833" v="866" actId="20577"/>
        <pc:sldMkLst>
          <pc:docMk/>
          <pc:sldMk cId="3305151524"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22F52-C74C-4431-AB95-EBF1A03C2270}"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23AE2-A0BB-45FC-97D0-607C90A420F3}" type="slidenum">
              <a:rPr lang="en-US" smtClean="0"/>
              <a:t>‹#›</a:t>
            </a:fld>
            <a:endParaRPr lang="en-US"/>
          </a:p>
        </p:txBody>
      </p:sp>
    </p:spTree>
    <p:extLst>
      <p:ext uri="{BB962C8B-B14F-4D97-AF65-F5344CB8AC3E}">
        <p14:creationId xmlns:p14="http://schemas.microsoft.com/office/powerpoint/2010/main" val="1129184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at this Conference but instrumental in development of these materials are Tom Knight and Amy Hearing from SCDOT’s HDSO – Hydraulic Design Support Office</a:t>
            </a:r>
          </a:p>
        </p:txBody>
      </p:sp>
    </p:spTree>
    <p:extLst>
      <p:ext uri="{BB962C8B-B14F-4D97-AF65-F5344CB8AC3E}">
        <p14:creationId xmlns:p14="http://schemas.microsoft.com/office/powerpoint/2010/main" val="31155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DBE has dispatched Monitors, they will examine the site for hazards such as…</a:t>
            </a:r>
          </a:p>
          <a:p>
            <a:r>
              <a:rPr lang="en-US" dirty="0"/>
              <a:t>The District will decide if a bridge should be closed during overtopping or pressure flow; the other items listed may result in bridge closure. These are discussed in more detail in the following slides.</a:t>
            </a:r>
          </a:p>
          <a:p>
            <a:endParaRPr lang="en-US" dirty="0"/>
          </a:p>
          <a:p>
            <a:r>
              <a:rPr lang="en-US" dirty="0"/>
              <a:t>When something looks not right, make a note of this.  Revisit or review to check for ongoing changes.</a:t>
            </a:r>
          </a:p>
          <a:p>
            <a:endParaRPr lang="en-US" dirty="0"/>
          </a:p>
          <a:p>
            <a:r>
              <a:rPr lang="en-US" dirty="0"/>
              <a:t>FMGM Figure 5-2</a:t>
            </a:r>
          </a:p>
        </p:txBody>
      </p:sp>
    </p:spTree>
    <p:extLst>
      <p:ext uri="{BB962C8B-B14F-4D97-AF65-F5344CB8AC3E}">
        <p14:creationId xmlns:p14="http://schemas.microsoft.com/office/powerpoint/2010/main" val="1107749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Visual monitoring is the process of looking at site conditions and evaluating the effects of the event. Monitoring involves observing the bridge for signs of scour, stream instability, or structural distress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Photo source:  https://www.ayresassociates.com/project/fdot-district-5-bridge-scour/?r=structural-inspection&amp;sf=Scour%20Evaluations%20%26%20Countermeasures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418603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1680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Audience Question:  Can anyone give an example of a fixed instrument for bridge scour? </a:t>
            </a:r>
          </a:p>
          <a:p>
            <a:endParaRPr lang="en-US"/>
          </a:p>
          <a:p>
            <a:r>
              <a:rPr lang="en-US"/>
              <a:t>Fixed instruments monitor scour or movement of the bridge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The benefit of fixed instruments is that they capture ongoing, continuous readings. </a:t>
            </a:r>
          </a:p>
          <a:p>
            <a:r>
              <a:rPr lang="en-US"/>
              <a:t>Last bullet – In the future, users will be able to view the live data on </a:t>
            </a:r>
            <a:r>
              <a:rPr lang="en-US" err="1"/>
              <a:t>BrW</a:t>
            </a:r>
            <a:endParaRPr lang="en-US"/>
          </a:p>
          <a:p>
            <a:r>
              <a:rPr lang="en-US"/>
              <a:t>Future enhancements to </a:t>
            </a:r>
            <a:r>
              <a:rPr lang="en-US" err="1"/>
              <a:t>BrW</a:t>
            </a:r>
            <a:r>
              <a:rPr lang="en-US"/>
              <a:t> include storing and viewing of data functions. </a:t>
            </a:r>
          </a:p>
        </p:txBody>
      </p:sp>
    </p:spTree>
    <p:extLst>
      <p:ext uri="{BB962C8B-B14F-4D97-AF65-F5344CB8AC3E}">
        <p14:creationId xmlns:p14="http://schemas.microsoft.com/office/powerpoint/2010/main" val="178650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types of fixed instrumentation currently used in SC include the sonar devices to measure streambed elevations, stream gages to measure water elevations and river cams take videos of the bridge and may be used to look for movement, water level and distress at the bridge.</a:t>
            </a:r>
          </a:p>
          <a:p>
            <a:r>
              <a:rPr lang="en-US"/>
              <a:t>These instruments will be discussed in more detail during this lesson.</a:t>
            </a:r>
          </a:p>
          <a:p>
            <a:endParaRPr lang="en-US"/>
          </a:p>
          <a:p>
            <a:r>
              <a:rPr lang="en-US"/>
              <a:t>Stream Gage:  https://ny.water.usgs.gov/images/StationPictures/01350480.jpg </a:t>
            </a:r>
          </a:p>
        </p:txBody>
      </p:sp>
    </p:spTree>
    <p:extLst>
      <p:ext uri="{BB962C8B-B14F-4D97-AF65-F5344CB8AC3E}">
        <p14:creationId xmlns:p14="http://schemas.microsoft.com/office/powerpoint/2010/main" val="199425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 ft shift in bank – OB pier now in main channel</a:t>
            </a:r>
          </a:p>
          <a:p>
            <a:r>
              <a:rPr lang="en-US" dirty="0"/>
              <a:t>Debris accumulation at pier – maintenance to remove</a:t>
            </a:r>
          </a:p>
        </p:txBody>
      </p:sp>
    </p:spTree>
    <p:extLst>
      <p:ext uri="{BB962C8B-B14F-4D97-AF65-F5344CB8AC3E}">
        <p14:creationId xmlns:p14="http://schemas.microsoft.com/office/powerpoint/2010/main" val="182503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Portable instruments are devices that can be transported to and from a site.  Because they are not permanent, they are used to provide readings at key locations at specific times.   A Monitor is required to operate the device.  Here we can see a USGS scientist readying an Acoustic Doppler Current Profiler.  </a:t>
            </a:r>
          </a:p>
        </p:txBody>
      </p:sp>
    </p:spTree>
    <p:extLst>
      <p:ext uri="{BB962C8B-B14F-4D97-AF65-F5344CB8AC3E}">
        <p14:creationId xmlns:p14="http://schemas.microsoft.com/office/powerpoint/2010/main" val="178135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general types, which are physical probes, sonar, or geophysical. </a:t>
            </a:r>
          </a:p>
          <a:p>
            <a:r>
              <a:rPr lang="en-US"/>
              <a:t>Audience Question:  Has anyone ever used a portable instrument before?   (then click for bullet points)</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i="1"/>
              <a:t>Read lists.</a:t>
            </a:r>
            <a:endParaRPr lang="en-US"/>
          </a:p>
          <a:p>
            <a:endParaRPr lang="en-US"/>
          </a:p>
          <a:p>
            <a:r>
              <a:rPr lang="en-US"/>
              <a:t>Photo:  https://www.usgs.gov/media/images/verifying-bridge-scour-sonar-accuracy </a:t>
            </a:r>
          </a:p>
        </p:txBody>
      </p:sp>
    </p:spTree>
    <p:extLst>
      <p:ext uri="{BB962C8B-B14F-4D97-AF65-F5344CB8AC3E}">
        <p14:creationId xmlns:p14="http://schemas.microsoft.com/office/powerpoint/2010/main" val="285954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form developed in the FMGM for Monitoring Personnel to document their visit.  There are three types of Items to Watch are listed in the FM Form.   The form can be printed, or preferably filled out electronically in BrW.  The form is submitted in BrW. </a:t>
            </a:r>
          </a:p>
          <a:p>
            <a:endParaRPr lang="en-US" dirty="0"/>
          </a:p>
          <a:p>
            <a:r>
              <a:rPr lang="en-US" dirty="0"/>
              <a:t>Visual Items, Hydraulic Countermeasure Items and Instrumental Items.  All of the items to watch shown on the FM form are in the FMGM.  </a:t>
            </a:r>
          </a:p>
          <a:p>
            <a:endParaRPr lang="en-US" dirty="0"/>
          </a:p>
        </p:txBody>
      </p:sp>
    </p:spTree>
    <p:extLst>
      <p:ext uri="{BB962C8B-B14F-4D97-AF65-F5344CB8AC3E}">
        <p14:creationId xmlns:p14="http://schemas.microsoft.com/office/powerpoint/2010/main" val="65907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five sections of the form are….  Here we can see a close up of Sections 1 and 5, which are </a:t>
            </a:r>
            <a:r>
              <a:rPr lang="en-US" dirty="0" err="1"/>
              <a:t>autopopulated</a:t>
            </a:r>
            <a:r>
              <a:rPr lang="en-US" dirty="0"/>
              <a:t>, if the data is available. Section 5 will show critical bents, if they have been developed.  The benchmarks indicate that if that measurement is reached, then there could be scour issues. </a:t>
            </a:r>
          </a:p>
        </p:txBody>
      </p:sp>
      <p:sp>
        <p:nvSpPr>
          <p:cNvPr id="4" name="Slide Number Placeholder 3"/>
          <p:cNvSpPr>
            <a:spLocks noGrp="1"/>
          </p:cNvSpPr>
          <p:nvPr>
            <p:ph type="sldNum" sz="quarter" idx="5"/>
          </p:nvPr>
        </p:nvSpPr>
        <p:spPr/>
        <p:txBody>
          <a:bodyPr/>
          <a:lstStyle/>
          <a:p>
            <a:fld id="{ABD23AE2-A0BB-45FC-97D0-607C90A420F3}" type="slidenum">
              <a:rPr lang="en-US" smtClean="0"/>
              <a:t>19</a:t>
            </a:fld>
            <a:endParaRPr lang="en-US"/>
          </a:p>
        </p:txBody>
      </p:sp>
    </p:spTree>
    <p:extLst>
      <p:ext uri="{BB962C8B-B14F-4D97-AF65-F5344CB8AC3E}">
        <p14:creationId xmlns:p14="http://schemas.microsoft.com/office/powerpoint/2010/main" val="200964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Flood Monitoring can be conducted remotely, on-site or both.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cumin Pro"/>
                <a:ea typeface="Acumin Pro"/>
                <a:cs typeface="Times New Roman" panose="02020603050405020304" pitchFamily="18" charset="0"/>
              </a:rPr>
              <a:t>FMGM Def:  Checking flood and scour conditions during riverine and tidal events. This type of monitoring is occurs when a flood monitoring threshold is reached. Flood monitoring can be conducted onsite or remotely if real time scour monitoring equipment is installed at the bridge (See Section 7.2). Monitoring does not require the same level of structural review as a post flood scour or routine inspection. Any SCDOT employee with flood monitoring training and access to </a:t>
            </a:r>
            <a:r>
              <a:rPr lang="en-US" sz="1800" dirty="0" err="1">
                <a:effectLst/>
                <a:latin typeface="Acumin Pro"/>
                <a:ea typeface="Acumin Pro"/>
                <a:cs typeface="Times New Roman" panose="02020603050405020304" pitchFamily="18" charset="0"/>
              </a:rPr>
              <a:t>BridgeWatch</a:t>
            </a:r>
            <a:r>
              <a:rPr lang="en-US" sz="1800" dirty="0">
                <a:effectLst/>
                <a:latin typeface="Acumin Pro"/>
                <a:ea typeface="Acumin Pro"/>
                <a:cs typeface="Times New Roman" panose="02020603050405020304" pitchFamily="18" charset="0"/>
              </a:rPr>
              <a:t> may carry out flood monitoring.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It entails checking flood and scour conditions during a flood event.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This type of monitoring is triggered during an event by reaching a flood threshold, or by observation. When warranted, Bridge Management Office, the District Bridge Maintenance Engineer, Lead Bridge Inspector, or HDSO can also trigger monitoring to occur. Monitoring does not require the same level of structural review as post-flood scour or routine inspections. </a:t>
            </a:r>
          </a:p>
          <a:p>
            <a:endParaRPr lang="en-US" dirty="0"/>
          </a:p>
        </p:txBody>
      </p:sp>
    </p:spTree>
    <p:extLst>
      <p:ext uri="{BB962C8B-B14F-4D97-AF65-F5344CB8AC3E}">
        <p14:creationId xmlns:p14="http://schemas.microsoft.com/office/powerpoint/2010/main" val="955973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Monitoring Log documents what occurred during the site visit, such as the weather, the WSEL (if there is a gage) . There are several rows for repeat visits.  The Items to watch are also all listed.  Monitoring Personnel will remark if they noticed any of the items to watch.  Section 7 is for the Tapedown Measurements.  The figure in the bottom right shows where the tapedowns should be taken.</a:t>
            </a:r>
          </a:p>
        </p:txBody>
      </p:sp>
      <p:sp>
        <p:nvSpPr>
          <p:cNvPr id="4" name="Slide Number Placeholder 3"/>
          <p:cNvSpPr>
            <a:spLocks noGrp="1"/>
          </p:cNvSpPr>
          <p:nvPr>
            <p:ph type="sldNum" sz="quarter" idx="5"/>
          </p:nvPr>
        </p:nvSpPr>
        <p:spPr/>
        <p:txBody>
          <a:bodyPr/>
          <a:lstStyle/>
          <a:p>
            <a:fld id="{ABD23AE2-A0BB-45FC-97D0-607C90A420F3}" type="slidenum">
              <a:rPr lang="en-US" smtClean="0"/>
              <a:t>20</a:t>
            </a:fld>
            <a:endParaRPr lang="en-US"/>
          </a:p>
        </p:txBody>
      </p:sp>
    </p:spTree>
    <p:extLst>
      <p:ext uri="{BB962C8B-B14F-4D97-AF65-F5344CB8AC3E}">
        <p14:creationId xmlns:p14="http://schemas.microsoft.com/office/powerpoint/2010/main" val="204559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few key best practices to follow when feasible to conduct Monitoring.  Monitors should review the Flood Monitoring Guidance Manual ahead of time.  Monitors should be trained to conduct FM.  It is helpful if the personnel are local and familiar with the District.  Monitors should try to keep in touch with the team and convey the status of the sites they visit.  The documentation to record the details of the visit must be accessible, either from an electronic device or printed copies.  Printed copies must be returned to your District Bridge Engineer.</a:t>
            </a:r>
          </a:p>
        </p:txBody>
      </p:sp>
    </p:spTree>
    <p:extLst>
      <p:ext uri="{BB962C8B-B14F-4D97-AF65-F5344CB8AC3E}">
        <p14:creationId xmlns:p14="http://schemas.microsoft.com/office/powerpoint/2010/main" val="3212314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reason for FM is to ensure the safety of the traveling public.</a:t>
            </a:r>
          </a:p>
          <a:p>
            <a:r>
              <a:rPr lang="en-US"/>
              <a:t>If the monitoring personnel observe distress at a structure, it is a high priority and they will report it for immediate or future actions.</a:t>
            </a:r>
          </a:p>
          <a:p>
            <a:r>
              <a:rPr lang="en-US"/>
              <a:t>The condition of the bridge is observed to assess whether it is safely passable.</a:t>
            </a:r>
          </a:p>
          <a:p>
            <a:r>
              <a:rPr lang="en-US"/>
              <a:t>If a failure of the bridge has occurred or is imminent, the personnel will close the bridge and traffic will be diverted to the detour route.</a:t>
            </a:r>
          </a:p>
          <a:p>
            <a:endParaRPr lang="en-US"/>
          </a:p>
          <a:p>
            <a:r>
              <a:rPr lang="en-US"/>
              <a:t>(FMGM Figure 9-7)</a:t>
            </a:r>
          </a:p>
        </p:txBody>
      </p:sp>
    </p:spTree>
    <p:extLst>
      <p:ext uri="{BB962C8B-B14F-4D97-AF65-F5344CB8AC3E}">
        <p14:creationId xmlns:p14="http://schemas.microsoft.com/office/powerpoint/2010/main" val="4089975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Flood Monitoring can be conducted remotely, on-site or both.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cumin Pro"/>
                <a:ea typeface="Acumin Pro"/>
                <a:cs typeface="Times New Roman" panose="02020603050405020304" pitchFamily="18" charset="0"/>
              </a:rPr>
              <a:t>FMGM Def:  Checking flood and scour conditions during riverine and tidal events. This type of monitoring is occurs when a flood monitoring threshold is reached. Flood monitoring can be conducted onsite or remotely if real time scour monitoring equipment is installed at the bridge (See Section 7.2). Monitoring does not require the same level of structural review as a post flood scour or routine inspection. Any SCDOT employee with flood monitoring training and access to </a:t>
            </a:r>
            <a:r>
              <a:rPr lang="en-US" sz="1800" dirty="0" err="1">
                <a:effectLst/>
                <a:latin typeface="Acumin Pro"/>
                <a:ea typeface="Acumin Pro"/>
                <a:cs typeface="Times New Roman" panose="02020603050405020304" pitchFamily="18" charset="0"/>
              </a:rPr>
              <a:t>BridgeWatch</a:t>
            </a:r>
            <a:r>
              <a:rPr lang="en-US" sz="1800" dirty="0">
                <a:effectLst/>
                <a:latin typeface="Acumin Pro"/>
                <a:ea typeface="Acumin Pro"/>
                <a:cs typeface="Times New Roman" panose="02020603050405020304" pitchFamily="18" charset="0"/>
              </a:rPr>
              <a:t> may carry out flood monitoring.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It entails checking flood and scour conditions during a flood event.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This type of monitoring is triggered during an event by reaching a flood threshold, or by observation. When warranted, Bridge Management Office, the District Bridge Maintenance Engineer, Lead Bridge Inspector, or HDSO can also trigger monitoring to occur. Monitoring does not require the same level of structural review as post-flood scour or routine inspections. </a:t>
            </a:r>
          </a:p>
          <a:p>
            <a:endParaRPr lang="en-US" dirty="0"/>
          </a:p>
        </p:txBody>
      </p:sp>
    </p:spTree>
    <p:extLst>
      <p:ext uri="{BB962C8B-B14F-4D97-AF65-F5344CB8AC3E}">
        <p14:creationId xmlns:p14="http://schemas.microsoft.com/office/powerpoint/2010/main" val="1250395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VM can be done remotely if there is a River Cam present at that site, and may be utilized if the site conditions are not safe to physically visit.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Image:  https://images.app.goo.gl/PCjtJTKFs2cTRJ4r6, https://www.usgs.gov/centers/alaska-science-center/science/streambed-scour-bridges-alaska#multimedia </a:t>
            </a:r>
          </a:p>
        </p:txBody>
      </p:sp>
    </p:spTree>
    <p:extLst>
      <p:ext uri="{BB962C8B-B14F-4D97-AF65-F5344CB8AC3E}">
        <p14:creationId xmlns:p14="http://schemas.microsoft.com/office/powerpoint/2010/main" val="3875563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RT Scour Monitoring Program may be accessed through several websites. These include the (1) regular USGS website; (2) the USGS Bridge Scour, SC website shown previously in this lesson; and (3) SC </a:t>
            </a:r>
            <a:r>
              <a:rPr lang="en-US" err="1"/>
              <a:t>BrW</a:t>
            </a:r>
            <a:r>
              <a:rPr lang="en-US"/>
              <a:t>.</a:t>
            </a:r>
          </a:p>
          <a:p>
            <a:endParaRPr lang="en-US"/>
          </a:p>
          <a:p>
            <a:r>
              <a:rPr lang="en-US"/>
              <a:t>This graph shows the data post-event for a period of one year. </a:t>
            </a:r>
          </a:p>
          <a:p>
            <a:r>
              <a:rPr lang="en-US"/>
              <a:t>The streambed elevations are in NAVD88 depicted by the thick line with the elevations in feet on the left side.</a:t>
            </a:r>
          </a:p>
          <a:p>
            <a:r>
              <a:rPr lang="en-US"/>
              <a:t>The gage height is in feet, depicted by the think line with the elevations shown on the right side.</a:t>
            </a:r>
          </a:p>
          <a:p>
            <a:r>
              <a:rPr lang="en-US"/>
              <a:t>It can help to observe trends, particularly if the streambed elevation is progressively being lowered.</a:t>
            </a:r>
          </a:p>
          <a:p>
            <a:r>
              <a:rPr lang="en-US"/>
              <a:t>Discuss the fluctuations and range of the readings.</a:t>
            </a:r>
          </a:p>
          <a:p>
            <a:endParaRPr lang="en-US"/>
          </a:p>
          <a:p>
            <a:r>
              <a:rPr lang="en-US"/>
              <a:t>The data on the websites can be accessed remotely in real time during regular periods, as well as during an event.</a:t>
            </a:r>
          </a:p>
          <a:p>
            <a:r>
              <a:rPr lang="en-US"/>
              <a:t>This graph shows the data from June 2022 to June 2023 for the gage height and stream bed elevations.</a:t>
            </a:r>
          </a:p>
          <a:p>
            <a:r>
              <a:rPr lang="en-US"/>
              <a:t>The gage height is shown on the left scale in ft. The readings are the navy blue-yellow thicker line.</a:t>
            </a:r>
          </a:p>
          <a:p>
            <a:r>
              <a:rPr lang="en-US"/>
              <a:t>The streambed elevations are plotted with the right axis in ft. They are currently shown as Provisional with the thinner line.</a:t>
            </a:r>
          </a:p>
          <a:p>
            <a:endParaRPr lang="en-US"/>
          </a:p>
          <a:p>
            <a:r>
              <a:rPr lang="en-US"/>
              <a:t>Note that the more recent data in yellow is considered Provisional Data as the USGS had not had time to verify it, but it can be used to assess the situation, and follow-up if thresholds are reported. </a:t>
            </a:r>
          </a:p>
          <a:p>
            <a:endParaRPr lang="en-US"/>
          </a:p>
          <a:p>
            <a:endParaRPr lang="en-US"/>
          </a:p>
        </p:txBody>
      </p:sp>
    </p:spTree>
    <p:extLst>
      <p:ext uri="{BB962C8B-B14F-4D97-AF65-F5344CB8AC3E}">
        <p14:creationId xmlns:p14="http://schemas.microsoft.com/office/powerpoint/2010/main" val="1906742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(Note:  HDSO plans to update this table for the GM and this presentation.) – This table is from the FMGM of 1-12-2024.</a:t>
            </a:r>
          </a:p>
          <a:p>
            <a:endParaRPr lang="en-US"/>
          </a:p>
          <a:p>
            <a:r>
              <a:rPr lang="en-US"/>
              <a:t>Threshold values are based on a variety of risk factors. These include the POA Category, the NBI Item 113 Coding, the Region where the structure is located, the type of flow and the type of road. These be used to determine an initial thresholds for each structure based on the event AEP or WSEL.</a:t>
            </a:r>
          </a:p>
          <a:p>
            <a:r>
              <a:rPr lang="en-US"/>
              <a:t>AEP is Annual Exceedance Probability is the probability of an event occurring in any given year. The 1% event corresponds to the 100-year flood, 0.2% is the 500-year, 2% is 50-year and 4% is 25 year.</a:t>
            </a:r>
          </a:p>
          <a:p>
            <a:r>
              <a:rPr lang="en-US"/>
              <a:t>Rainfall – </a:t>
            </a:r>
            <a:r>
              <a:rPr lang="en-US" err="1"/>
              <a:t>BrW</a:t>
            </a:r>
            <a:r>
              <a:rPr lang="en-US"/>
              <a:t> compiles measurements from several sources NEXRAD, QPE, and QPF, and compared to recurrence intervals statistically analyzed by the NOAA Atlas 14 tool.</a:t>
            </a:r>
          </a:p>
          <a:p>
            <a:r>
              <a:rPr lang="en-US"/>
              <a:t>Additional information may be found in the FMGM Section 8.1</a:t>
            </a:r>
          </a:p>
          <a:p>
            <a:endParaRPr lang="en-US"/>
          </a:p>
          <a:p>
            <a:endParaRPr lang="en-US"/>
          </a:p>
        </p:txBody>
      </p:sp>
    </p:spTree>
    <p:extLst>
      <p:ext uri="{BB962C8B-B14F-4D97-AF65-F5344CB8AC3E}">
        <p14:creationId xmlns:p14="http://schemas.microsoft.com/office/powerpoint/2010/main" val="1893544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SCDOT led this effort under their Metric 18 Bridge Scour Program – HDSO led – districts, maintenance, </a:t>
            </a:r>
            <a:r>
              <a:rPr lang="en-US"/>
              <a:t>inspection engineers</a:t>
            </a:r>
            <a:endParaRPr lang="en-US" dirty="0"/>
          </a:p>
          <a:p>
            <a:r>
              <a:rPr lang="en-US" dirty="0"/>
              <a:t>Hope that you got to see Tim Lanier, USGS at the 8am session today on the RT Scour Monitoring Program</a:t>
            </a:r>
          </a:p>
          <a:p>
            <a:r>
              <a:rPr lang="en-US" dirty="0"/>
              <a:t>CDM Smith developed the POA template; </a:t>
            </a:r>
          </a:p>
          <a:p>
            <a:r>
              <a:rPr lang="en-US" dirty="0"/>
              <a:t>Ayres Associates developed the POA GM</a:t>
            </a:r>
          </a:p>
          <a:p>
            <a:r>
              <a:rPr lang="en-US" dirty="0"/>
              <a:t>The flood monitoring is done within the </a:t>
            </a:r>
            <a:r>
              <a:rPr lang="en-US" dirty="0" err="1"/>
              <a:t>BrW</a:t>
            </a:r>
            <a:r>
              <a:rPr lang="en-US" dirty="0"/>
              <a:t> a web-based monitoring software application to help predict identify prepare for, manage and document flood events</a:t>
            </a:r>
          </a:p>
          <a:p>
            <a:r>
              <a:rPr lang="en-US" dirty="0"/>
              <a:t>USES – developed and maintains the system</a:t>
            </a:r>
          </a:p>
          <a:p>
            <a:r>
              <a:rPr lang="en-US" dirty="0"/>
              <a:t>ESP – worked with SCDOT to develop their data and input it into </a:t>
            </a:r>
            <a:r>
              <a:rPr lang="en-US" dirty="0" err="1"/>
              <a:t>BrW</a:t>
            </a:r>
            <a:endParaRPr lang="en-US" dirty="0"/>
          </a:p>
        </p:txBody>
      </p:sp>
    </p:spTree>
    <p:extLst>
      <p:ext uri="{BB962C8B-B14F-4D97-AF65-F5344CB8AC3E}">
        <p14:creationId xmlns:p14="http://schemas.microsoft.com/office/powerpoint/2010/main" val="421858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FM is required first and foremost for the safety of the traveling public</a:t>
            </a:r>
          </a:p>
          <a:p>
            <a:r>
              <a:rPr lang="en-US" dirty="0"/>
              <a:t>Under SC Metric 18 bridge scour project; SC has 8,000 bridges</a:t>
            </a:r>
          </a:p>
          <a:p>
            <a:endParaRPr lang="en-US" dirty="0"/>
          </a:p>
          <a:p>
            <a:r>
              <a:rPr lang="en-US" dirty="0"/>
              <a:t>FM has been practiced by the Districts during large storm events.</a:t>
            </a:r>
          </a:p>
          <a:p>
            <a:r>
              <a:rPr lang="en-US" dirty="0"/>
              <a:t>Many of the procedures in the FM GM have been in practice in SC for many years.</a:t>
            </a:r>
          </a:p>
          <a:p>
            <a:r>
              <a:rPr lang="en-US" dirty="0"/>
              <a:t>Monitoring can be at the bridge and/or remotely, if instrumentation is available to provide information during and after a flood.</a:t>
            </a:r>
          </a:p>
          <a:p>
            <a:r>
              <a:rPr lang="en-US" dirty="0"/>
              <a:t>This GM provides some new ways and best practices and will help to establish more uniform practices in the Districts across the state.</a:t>
            </a:r>
          </a:p>
          <a:p>
            <a:endParaRPr lang="en-US" dirty="0"/>
          </a:p>
          <a:p>
            <a:r>
              <a:rPr lang="en-US" dirty="0"/>
              <a:t>The photo provided by District 2 shows the failure of the US 176 Bridge during the flood of October 2015.</a:t>
            </a:r>
          </a:p>
          <a:p>
            <a:r>
              <a:rPr lang="en-US" dirty="0"/>
              <a:t>The US 176 bridge over Cannon's Creek is in </a:t>
            </a:r>
            <a:r>
              <a:rPr lang="en-US" dirty="0" err="1"/>
              <a:t>Pomaria</a:t>
            </a:r>
            <a:r>
              <a:rPr lang="en-US" dirty="0"/>
              <a:t>.</a:t>
            </a:r>
          </a:p>
          <a:p>
            <a:r>
              <a:rPr lang="en-US" dirty="0"/>
              <a:t>Category 4 Hurricane Joaquin did not make landfall, but combined with a low pressure </a:t>
            </a:r>
            <a:r>
              <a:rPr lang="en-US" dirty="0" err="1"/>
              <a:t>sytem</a:t>
            </a:r>
            <a:r>
              <a:rPr lang="en-US" dirty="0"/>
              <a:t>, resulted in more than 1/3 the average yearly rainfall in 2 days in many areas of SC.</a:t>
            </a:r>
          </a:p>
          <a:p>
            <a:r>
              <a:rPr lang="en-US" i="1" dirty="0"/>
              <a:t>USGS:  The presence of an upper atmospheric low-pressure system over the Southeast funneled tropical moisture from Hurricane Joaquin into South Carolina during the period October 1–5, 2015, causing historic rainfall amounts </a:t>
            </a:r>
          </a:p>
          <a:p>
            <a:r>
              <a:rPr lang="en-US" dirty="0"/>
              <a:t>The US 176 bridge was originally constructed in 1949 and collapsed when the middle interior bents were completely undermined as a result of the flood waters (</a:t>
            </a:r>
            <a:r>
              <a:rPr lang="en-US" i="1" dirty="0"/>
              <a:t>ACEC-ICE replacement bridge text</a:t>
            </a:r>
            <a:r>
              <a:rPr lang="en-US" dirty="0"/>
              <a:t>).</a:t>
            </a:r>
          </a:p>
          <a:p>
            <a:endParaRPr lang="en-US" dirty="0"/>
          </a:p>
        </p:txBody>
      </p:sp>
    </p:spTree>
    <p:extLst>
      <p:ext uri="{BB962C8B-B14F-4D97-AF65-F5344CB8AC3E}">
        <p14:creationId xmlns:p14="http://schemas.microsoft.com/office/powerpoint/2010/main" val="17009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 GM for the implementation of Flood Monitoring</a:t>
            </a:r>
          </a:p>
          <a:p>
            <a:r>
              <a:rPr lang="en-US" dirty="0"/>
              <a:t>The topics listed include the chapters in the GM.</a:t>
            </a:r>
          </a:p>
          <a:p>
            <a:r>
              <a:rPr lang="en-US" dirty="0"/>
              <a:t>Compilation of existing practices</a:t>
            </a:r>
          </a:p>
          <a:p>
            <a:r>
              <a:rPr lang="en-US" dirty="0"/>
              <a:t>Developed new practices where we found gaps</a:t>
            </a:r>
          </a:p>
          <a:p>
            <a:r>
              <a:rPr lang="en-US" dirty="0"/>
              <a:t>Developed to work in conjunction with SC’s new POAs and </a:t>
            </a:r>
            <a:r>
              <a:rPr lang="en-US" dirty="0" err="1"/>
              <a:t>BrW</a:t>
            </a:r>
            <a:r>
              <a:rPr lang="en-US" dirty="0"/>
              <a:t> application</a:t>
            </a:r>
          </a:p>
          <a:p>
            <a:r>
              <a:rPr lang="en-US" dirty="0"/>
              <a:t>New tool – FM Form</a:t>
            </a:r>
          </a:p>
          <a:p>
            <a:endParaRPr lang="en-US" dirty="0"/>
          </a:p>
          <a:p>
            <a:r>
              <a:rPr lang="en-US" dirty="0"/>
              <a:t>The development of this GM included discussions on their FM practices with the local DBEs and other state DOTs.</a:t>
            </a:r>
          </a:p>
          <a:p>
            <a:r>
              <a:rPr lang="en-US" dirty="0"/>
              <a:t>Gaps in the FM were identified and the team developed practices, which include adaptive management, to provide guidance for FM.</a:t>
            </a:r>
          </a:p>
          <a:p>
            <a:endParaRPr lang="en-US" dirty="0"/>
          </a:p>
          <a:p>
            <a:r>
              <a:rPr lang="en-US" dirty="0"/>
              <a:t>A PDF of the electronic guide to the Manual will be available (or may be downloaded) from the SCDOT Bridge Scour homepage:</a:t>
            </a:r>
          </a:p>
          <a:p>
            <a:r>
              <a:rPr lang="en-US" dirty="0"/>
              <a:t>Hydraulic Design Studies (scdot.org)</a:t>
            </a:r>
          </a:p>
          <a:p>
            <a:endParaRPr lang="en-US" dirty="0"/>
          </a:p>
        </p:txBody>
      </p:sp>
    </p:spTree>
    <p:extLst>
      <p:ext uri="{BB962C8B-B14F-4D97-AF65-F5344CB8AC3E}">
        <p14:creationId xmlns:p14="http://schemas.microsoft.com/office/powerpoint/2010/main" val="389802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Thresholds are what typically initiate FM.  </a:t>
            </a:r>
          </a:p>
          <a:p>
            <a:endParaRPr lang="en-US" dirty="0"/>
          </a:p>
          <a:p>
            <a:r>
              <a:rPr lang="en-US" dirty="0"/>
              <a:t>SCDOT has established initial thresholds for most structures.</a:t>
            </a:r>
          </a:p>
          <a:p>
            <a:r>
              <a:rPr lang="en-US" dirty="0"/>
              <a:t>These may be based on several types of measurements including rainfall intensity, WSELs, flows and storm surge.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higher risk structures have lower thresholds and lower risk have higher thresholds.</a:t>
            </a:r>
          </a:p>
          <a:p>
            <a:endParaRPr lang="en-US" dirty="0"/>
          </a:p>
          <a:p>
            <a:endParaRPr lang="en-US" dirty="0"/>
          </a:p>
          <a:p>
            <a:r>
              <a:rPr lang="en-US" sz="1800" dirty="0">
                <a:effectLst/>
                <a:latin typeface="Times New Roman" panose="02020603050405020304" pitchFamily="18" charset="0"/>
                <a:ea typeface="Times New Roman" panose="02020603050405020304" pitchFamily="18" charset="0"/>
              </a:rPr>
              <a:t>These values will get calibrated for the bridge personnel through Adaptive Management which will be discussed in Module 6.</a:t>
            </a:r>
            <a:endParaRPr lang="en-US" dirty="0"/>
          </a:p>
          <a:p>
            <a:r>
              <a:rPr lang="en-US" dirty="0"/>
              <a:t>These thresholds may be changed based on new data obtained from flood monitoring and/or inspections, or changes in the watershed.</a:t>
            </a:r>
          </a:p>
          <a:p>
            <a:r>
              <a:rPr lang="en-US" dirty="0"/>
              <a:t>The initial thresholds may be made higher or lower. Changes to the thresholds is known as Adaptive Management and calibration. These will be discussed briefly in this lesson, and in more detail in Module 6.</a:t>
            </a:r>
          </a:p>
        </p:txBody>
      </p:sp>
    </p:spTree>
    <p:extLst>
      <p:ext uri="{BB962C8B-B14F-4D97-AF65-F5344CB8AC3E}">
        <p14:creationId xmlns:p14="http://schemas.microsoft.com/office/powerpoint/2010/main" val="18746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 occurs, exceeds threshold, triggers an alert. </a:t>
            </a:r>
          </a:p>
          <a:p>
            <a:r>
              <a:rPr lang="en-US" dirty="0"/>
              <a:t>BrW notifies subscribed users of structures with alerts, for instance the District Bridge Engineer </a:t>
            </a:r>
          </a:p>
          <a:p>
            <a:r>
              <a:rPr lang="en-US" dirty="0"/>
              <a:t>Alerts remain active until a user closes the alert (when appropriate actions are taken)</a:t>
            </a:r>
          </a:p>
          <a:p>
            <a:endParaRPr lang="en-US" dirty="0"/>
          </a:p>
          <a:p>
            <a:endParaRPr lang="en-US" dirty="0"/>
          </a:p>
          <a:p>
            <a:r>
              <a:rPr lang="en-US" dirty="0"/>
              <a:t>Closing an alert removes a structure from the Watchlist</a:t>
            </a:r>
          </a:p>
          <a:p>
            <a:r>
              <a:rPr lang="en-US" dirty="0"/>
              <a:t>Tickets are required close alerts.</a:t>
            </a:r>
          </a:p>
          <a:p>
            <a:r>
              <a:rPr lang="en-US" dirty="0"/>
              <a:t>A ticket provides feedback on the structure integrity, current conditions or threshold that triggered the alert.</a:t>
            </a:r>
          </a:p>
          <a:p>
            <a:r>
              <a:rPr lang="en-US" dirty="0"/>
              <a:t>Tickets are used to document, maintain and track structure conditions.</a:t>
            </a:r>
          </a:p>
          <a:p>
            <a:r>
              <a:rPr lang="en-US" dirty="0"/>
              <a:t>Tickets can be added to structures as needed even if an alert is not generated.</a:t>
            </a:r>
          </a:p>
          <a:p>
            <a:r>
              <a:rPr lang="en-US" dirty="0"/>
              <a:t>More on tickets in Lesson 7D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Right side </a:t>
            </a:r>
            <a:r>
              <a:rPr lang="en-US" sz="1200" i="1" dirty="0">
                <a:solidFill>
                  <a:srgbClr val="FF0000"/>
                </a:solidFill>
              </a:rPr>
              <a:t>– update text message example with SCDOT BrW when available </a:t>
            </a:r>
            <a:endParaRPr lang="en-US"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Example notifications of alerts via email and text message.</a:t>
            </a:r>
          </a:p>
          <a:p>
            <a:endParaRPr lang="en-US" dirty="0"/>
          </a:p>
        </p:txBody>
      </p:sp>
    </p:spTree>
    <p:extLst>
      <p:ext uri="{BB962C8B-B14F-4D97-AF65-F5344CB8AC3E}">
        <p14:creationId xmlns:p14="http://schemas.microsoft.com/office/powerpoint/2010/main" val="159171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off the categories for risk.  </a:t>
            </a:r>
            <a:r>
              <a:rPr lang="en-US" dirty="0"/>
              <a:t>The site characteristics in these categories may influence the decision to prioritize a bridge sooner or later.  </a:t>
            </a:r>
          </a:p>
          <a:p>
            <a:endParaRPr lang="en-US" dirty="0"/>
          </a:p>
          <a:p>
            <a:r>
              <a:rPr lang="en-US" dirty="0"/>
              <a:t>As we can see, this chart shows the risks for POA categories in the left column and road type in the following column.  POA Category A bridges carrying an interstate/hydraulic resiliency surveyed road or evacuation route are the highest priority.  Bridges without a POA carrying a state or local road is lowest in priority compared to the other types.  This chart is part of a general guideline, and specific sites and flood conditions should also be considered.</a:t>
            </a:r>
          </a:p>
        </p:txBody>
      </p:sp>
    </p:spTree>
    <p:extLst>
      <p:ext uri="{BB962C8B-B14F-4D97-AF65-F5344CB8AC3E}">
        <p14:creationId xmlns:p14="http://schemas.microsoft.com/office/powerpoint/2010/main" val="63301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preparation for a site visit, Review the documents within the bridge file to familiarize yourself with the site you are about to visit.  The documents are in BridgeWatch. </a:t>
            </a:r>
          </a:p>
          <a:p>
            <a:endParaRPr lang="en-US" dirty="0"/>
          </a:p>
          <a:p>
            <a:r>
              <a:rPr lang="en-US" dirty="0"/>
              <a:t>The types of documents typically available include maps, plans, prior inspections, a scour assessment, and a Plan of Action.  Not every bridge has a Plan of Action.  Take note of critical tapedowns, if they are documented within the POA.  Reviewing the documents will help you to understand the bridge configuration and any potential scour problems to look for.   </a:t>
            </a:r>
          </a:p>
        </p:txBody>
      </p:sp>
    </p:spTree>
    <p:extLst>
      <p:ext uri="{BB962C8B-B14F-4D97-AF65-F5344CB8AC3E}">
        <p14:creationId xmlns:p14="http://schemas.microsoft.com/office/powerpoint/2010/main" val="398785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9B36-7DEA-C62A-606A-D17037B978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18F39-6000-4407-DE63-017D8B7E2F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B8EFA5-2978-6DEF-65B0-FAF7D4F1EBE0}"/>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5" name="Footer Placeholder 4">
            <a:extLst>
              <a:ext uri="{FF2B5EF4-FFF2-40B4-BE49-F238E27FC236}">
                <a16:creationId xmlns:a16="http://schemas.microsoft.com/office/drawing/2014/main" id="{619029B5-7907-A8F9-90CA-BFD999300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653AA-9E23-4C57-6B76-9733D4AB89F8}"/>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2021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7959-6612-3E61-6ECC-5D7017CB1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26CBD0-61E3-DEA7-9006-D8FB3B25D9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AE850-1A19-4005-B416-BCE07E6DFFAD}"/>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5" name="Footer Placeholder 4">
            <a:extLst>
              <a:ext uri="{FF2B5EF4-FFF2-40B4-BE49-F238E27FC236}">
                <a16:creationId xmlns:a16="http://schemas.microsoft.com/office/drawing/2014/main" id="{FF6476A4-386A-BD97-519F-549FEE894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AF32-B7CD-4CE8-C5D3-1CE27D73C74F}"/>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124390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7B8EEC-0F6A-EBF5-C26C-2AB075D62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64E411-81D2-881A-CD84-A2FCA09E42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142C6-8631-1A08-AD84-765BDD9A1CD0}"/>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5" name="Footer Placeholder 4">
            <a:extLst>
              <a:ext uri="{FF2B5EF4-FFF2-40B4-BE49-F238E27FC236}">
                <a16:creationId xmlns:a16="http://schemas.microsoft.com/office/drawing/2014/main" id="{FD765D32-B64B-1424-1646-FB97EB8A7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D3F29-42B8-D075-627A-50D6A6AC7CAD}"/>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2683294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Divider_Water">
    <p:spTree>
      <p:nvGrpSpPr>
        <p:cNvPr id="1" name=""/>
        <p:cNvGrpSpPr/>
        <p:nvPr/>
      </p:nvGrpSpPr>
      <p:grpSpPr>
        <a:xfrm>
          <a:off x="0" y="0"/>
          <a:ext cx="0" cy="0"/>
          <a:chOff x="0" y="0"/>
          <a:chExt cx="0" cy="0"/>
        </a:xfrm>
      </p:grpSpPr>
      <p:sp>
        <p:nvSpPr>
          <p:cNvPr id="11" name="Rectangle 10"/>
          <p:cNvSpPr/>
          <p:nvPr userDrawn="1"/>
        </p:nvSpPr>
        <p:spPr>
          <a:xfrm>
            <a:off x="3" y="2449109"/>
            <a:ext cx="12191999" cy="195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7"/>
          <p:cNvSpPr>
            <a:spLocks noGrp="1"/>
          </p:cNvSpPr>
          <p:nvPr>
            <p:ph type="title"/>
          </p:nvPr>
        </p:nvSpPr>
        <p:spPr>
          <a:xfrm>
            <a:off x="3793067" y="2449074"/>
            <a:ext cx="8398933" cy="1959820"/>
          </a:xfrm>
          <a:prstGeom prst="rect">
            <a:avLst/>
          </a:prstGeom>
        </p:spPr>
        <p:txBody>
          <a:bodyPr vert="horz" lIns="91440" tIns="45720" rIns="91440" bIns="45720" rtlCol="0" anchor="ctr">
            <a:noAutofit/>
          </a:bodyPr>
          <a:lstStyle>
            <a:lvl1pPr algn="l">
              <a:defRPr lang="en-US" sz="4800" b="0" i="0" baseline="0">
                <a:solidFill>
                  <a:srgbClr val="0D6FBD"/>
                </a:solidFill>
                <a:cs typeface="Myriad Pro Cond"/>
              </a:defRPr>
            </a:lvl1pPr>
          </a:lstStyle>
          <a:p>
            <a:pPr marL="0" lvl="0" algn="l"/>
            <a:r>
              <a:rPr lang="en-US"/>
              <a:t>Click to edit Master title style</a:t>
            </a:r>
          </a:p>
        </p:txBody>
      </p:sp>
      <p:pic>
        <p:nvPicPr>
          <p:cNvPr id="18" name="Picture 17" descr="iStock_000022998917XXX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323" y="2444839"/>
            <a:ext cx="2939680" cy="1959787"/>
          </a:xfrm>
          <a:prstGeom prst="rect">
            <a:avLst/>
          </a:prstGeom>
        </p:spPr>
      </p:pic>
      <p:sp>
        <p:nvSpPr>
          <p:cNvPr id="14" name="Rectangle 13"/>
          <p:cNvSpPr/>
          <p:nvPr userDrawn="1"/>
        </p:nvSpPr>
        <p:spPr>
          <a:xfrm>
            <a:off x="1" y="2449074"/>
            <a:ext cx="451556" cy="1959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Connector 15"/>
          <p:cNvCxnSpPr/>
          <p:nvPr userDrawn="1"/>
        </p:nvCxnSpPr>
        <p:spPr>
          <a:xfrm>
            <a:off x="448737" y="0"/>
            <a:ext cx="0" cy="685800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1" y="4408893"/>
            <a:ext cx="12192001"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2356E3F6-2F23-C764-2C8B-1A34CF71327F}"/>
              </a:ext>
            </a:extLst>
          </p:cNvPr>
          <p:cNvCxnSpPr>
            <a:cxnSpLocks/>
          </p:cNvCxnSpPr>
          <p:nvPr userDrawn="1"/>
        </p:nvCxnSpPr>
        <p:spPr>
          <a:xfrm>
            <a:off x="0" y="6409508"/>
            <a:ext cx="12192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4025F79C-AD0F-2B0F-2E65-9D09DA8A0317}"/>
              </a:ext>
            </a:extLst>
          </p:cNvPr>
          <p:cNvSpPr/>
          <p:nvPr userDrawn="1"/>
        </p:nvSpPr>
        <p:spPr>
          <a:xfrm>
            <a:off x="1" y="6428848"/>
            <a:ext cx="426347" cy="429152"/>
          </a:xfrm>
          <a:prstGeom prst="rect">
            <a:avLst/>
          </a:prstGeom>
          <a:solidFill>
            <a:srgbClr val="69B83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7528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Divider_Water">
    <p:spTree>
      <p:nvGrpSpPr>
        <p:cNvPr id="1" name=""/>
        <p:cNvGrpSpPr/>
        <p:nvPr/>
      </p:nvGrpSpPr>
      <p:grpSpPr>
        <a:xfrm>
          <a:off x="0" y="0"/>
          <a:ext cx="0" cy="0"/>
          <a:chOff x="0" y="0"/>
          <a:chExt cx="0" cy="0"/>
        </a:xfrm>
      </p:grpSpPr>
      <p:sp>
        <p:nvSpPr>
          <p:cNvPr id="11" name="Rectangle 10"/>
          <p:cNvSpPr/>
          <p:nvPr userDrawn="1"/>
        </p:nvSpPr>
        <p:spPr>
          <a:xfrm>
            <a:off x="3" y="2449109"/>
            <a:ext cx="12191999" cy="195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7"/>
          <p:cNvSpPr>
            <a:spLocks noGrp="1"/>
          </p:cNvSpPr>
          <p:nvPr>
            <p:ph type="title"/>
          </p:nvPr>
        </p:nvSpPr>
        <p:spPr>
          <a:xfrm>
            <a:off x="677333" y="359304"/>
            <a:ext cx="10972800" cy="639763"/>
          </a:xfrm>
          <a:prstGeom prst="rect">
            <a:avLst/>
          </a:prstGeom>
        </p:spPr>
        <p:txBody>
          <a:bodyPr vert="horz" lIns="91440" tIns="45720" rIns="91440" bIns="45720" rtlCol="0" anchor="ctr">
            <a:noAutofit/>
          </a:bodyPr>
          <a:lstStyle>
            <a:lvl1pPr algn="ctr" defTabSz="609585" rtl="0" eaLnBrk="1" latinLnBrk="0" hangingPunct="1">
              <a:spcBef>
                <a:spcPct val="0"/>
              </a:spcBef>
              <a:buNone/>
              <a:defRPr lang="en-US" sz="4267" b="0" i="0" kern="1200">
                <a:solidFill>
                  <a:srgbClr val="FFFFFF"/>
                </a:solidFill>
                <a:latin typeface="+mj-lt"/>
                <a:ea typeface="+mj-ea"/>
                <a:cs typeface="Myriad Pro Cond"/>
              </a:defRPr>
            </a:lvl1pPr>
          </a:lstStyle>
          <a:p>
            <a:pPr marL="0" lvl="0" algn="l"/>
            <a:r>
              <a:rPr lang="en-US"/>
              <a:t>Click to edit Master title style</a:t>
            </a:r>
          </a:p>
        </p:txBody>
      </p:sp>
      <p:pic>
        <p:nvPicPr>
          <p:cNvPr id="18" name="Picture 17" descr="iStock_000022998917XXX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323" y="2444839"/>
            <a:ext cx="2939680" cy="1959787"/>
          </a:xfrm>
          <a:prstGeom prst="rect">
            <a:avLst/>
          </a:prstGeom>
        </p:spPr>
      </p:pic>
      <p:sp>
        <p:nvSpPr>
          <p:cNvPr id="14" name="Rectangle 13"/>
          <p:cNvSpPr/>
          <p:nvPr userDrawn="1"/>
        </p:nvSpPr>
        <p:spPr>
          <a:xfrm>
            <a:off x="1" y="2449074"/>
            <a:ext cx="451556" cy="1959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Connector 15"/>
          <p:cNvCxnSpPr/>
          <p:nvPr userDrawn="1"/>
        </p:nvCxnSpPr>
        <p:spPr>
          <a:xfrm>
            <a:off x="448737" y="0"/>
            <a:ext cx="0" cy="685800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1" y="4408893"/>
            <a:ext cx="12192001"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92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3" name="Rectangle 2"/>
          <p:cNvSpPr/>
          <p:nvPr userDrawn="1"/>
        </p:nvSpPr>
        <p:spPr>
          <a:xfrm>
            <a:off x="3" y="2449109"/>
            <a:ext cx="12191999" cy="195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itle 7"/>
          <p:cNvSpPr>
            <a:spLocks noGrp="1"/>
          </p:cNvSpPr>
          <p:nvPr>
            <p:ph type="title"/>
          </p:nvPr>
        </p:nvSpPr>
        <p:spPr>
          <a:xfrm>
            <a:off x="3793067" y="2449074"/>
            <a:ext cx="8398933" cy="1959820"/>
          </a:xfrm>
          <a:prstGeom prst="rect">
            <a:avLst/>
          </a:prstGeom>
        </p:spPr>
        <p:txBody>
          <a:bodyPr vert="horz" lIns="91440" tIns="45720" rIns="91440" bIns="45720" rtlCol="0" anchor="ctr">
            <a:noAutofit/>
          </a:bodyPr>
          <a:lstStyle>
            <a:lvl1pPr algn="l">
              <a:defRPr lang="en-US" sz="4800" b="0" i="0" baseline="0">
                <a:solidFill>
                  <a:srgbClr val="0D6FBD"/>
                </a:solidFill>
                <a:cs typeface="Myriad Pro Cond"/>
              </a:defRPr>
            </a:lvl1pPr>
          </a:lstStyle>
          <a:p>
            <a:pPr marL="0" lvl="0" algn="l"/>
            <a:r>
              <a:rPr lang="en-US"/>
              <a:t>Click to edit Master title style</a:t>
            </a:r>
          </a:p>
        </p:txBody>
      </p:sp>
      <p:pic>
        <p:nvPicPr>
          <p:cNvPr id="11" name="Picture 10" descr="Generic3.jpg"/>
          <p:cNvPicPr>
            <a:picLocks noChangeAspect="1"/>
          </p:cNvPicPr>
          <p:nvPr userDrawn="1"/>
        </p:nvPicPr>
        <p:blipFill rotWithShape="1">
          <a:blip r:embed="rId2">
            <a:extLst>
              <a:ext uri="{28A0092B-C50C-407E-A947-70E740481C1C}">
                <a14:useLocalDpi xmlns:a14="http://schemas.microsoft.com/office/drawing/2010/main" val="0"/>
              </a:ext>
            </a:extLst>
          </a:blip>
          <a:srcRect l="16353" t="19035" r="2681"/>
          <a:stretch/>
        </p:blipFill>
        <p:spPr>
          <a:xfrm>
            <a:off x="451557" y="2444840"/>
            <a:ext cx="2946031" cy="1964019"/>
          </a:xfrm>
          <a:prstGeom prst="rect">
            <a:avLst/>
          </a:prstGeom>
        </p:spPr>
      </p:pic>
      <p:sp>
        <p:nvSpPr>
          <p:cNvPr id="5" name="Rectangle 4"/>
          <p:cNvSpPr/>
          <p:nvPr userDrawn="1"/>
        </p:nvSpPr>
        <p:spPr>
          <a:xfrm>
            <a:off x="1" y="2449074"/>
            <a:ext cx="451556" cy="1959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Connector 6"/>
          <p:cNvCxnSpPr/>
          <p:nvPr userDrawn="1"/>
        </p:nvCxnSpPr>
        <p:spPr>
          <a:xfrm>
            <a:off x="448737" y="0"/>
            <a:ext cx="0" cy="685800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1" y="4408893"/>
            <a:ext cx="12192001"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23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_Water">
    <p:spTree>
      <p:nvGrpSpPr>
        <p:cNvPr id="1" name=""/>
        <p:cNvGrpSpPr/>
        <p:nvPr/>
      </p:nvGrpSpPr>
      <p:grpSpPr>
        <a:xfrm>
          <a:off x="0" y="0"/>
          <a:ext cx="0" cy="0"/>
          <a:chOff x="0" y="0"/>
          <a:chExt cx="0" cy="0"/>
        </a:xfrm>
      </p:grpSpPr>
      <p:pic>
        <p:nvPicPr>
          <p:cNvPr id="21" name="Picture 20" descr="gradient-bl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010" y="3321030"/>
            <a:ext cx="2247903" cy="1963919"/>
          </a:xfrm>
          <a:prstGeom prst="rect">
            <a:avLst/>
          </a:prstGeom>
        </p:spPr>
      </p:pic>
      <p:pic>
        <p:nvPicPr>
          <p:cNvPr id="22" name="Picture 21" descr="gradient-bl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8535" y="3321030"/>
            <a:ext cx="2247903" cy="1963919"/>
          </a:xfrm>
          <a:prstGeom prst="rect">
            <a:avLst/>
          </a:prstGeom>
        </p:spPr>
      </p:pic>
      <p:pic>
        <p:nvPicPr>
          <p:cNvPr id="23" name="Picture 22" descr="gradient-bl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3737" y="3321030"/>
            <a:ext cx="2247903" cy="1963919"/>
          </a:xfrm>
          <a:prstGeom prst="rect">
            <a:avLst/>
          </a:prstGeom>
        </p:spPr>
      </p:pic>
      <p:sp>
        <p:nvSpPr>
          <p:cNvPr id="24" name="Rectangle 23"/>
          <p:cNvSpPr/>
          <p:nvPr userDrawn="1"/>
        </p:nvSpPr>
        <p:spPr>
          <a:xfrm>
            <a:off x="7110259" y="3321028"/>
            <a:ext cx="5081744" cy="1959784"/>
          </a:xfrm>
          <a:prstGeom prst="rect">
            <a:avLst/>
          </a:prstGeom>
          <a:solidFill>
            <a:srgbClr val="0D6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p:cNvSpPr/>
          <p:nvPr userDrawn="1"/>
        </p:nvSpPr>
        <p:spPr>
          <a:xfrm>
            <a:off x="10049937" y="2864533"/>
            <a:ext cx="2142064" cy="456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8" name="Picture 37" descr="iStock_000022998917XXXLarg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1791" y="3321027"/>
            <a:ext cx="2939680" cy="1959787"/>
          </a:xfrm>
          <a:prstGeom prst="rect">
            <a:avLst/>
          </a:prstGeom>
        </p:spPr>
      </p:pic>
      <p:sp>
        <p:nvSpPr>
          <p:cNvPr id="29" name="Text Placeholder 2"/>
          <p:cNvSpPr>
            <a:spLocks noGrp="1"/>
          </p:cNvSpPr>
          <p:nvPr>
            <p:ph type="body" sz="quarter" idx="13"/>
          </p:nvPr>
        </p:nvSpPr>
        <p:spPr>
          <a:xfrm>
            <a:off x="10147301" y="2864533"/>
            <a:ext cx="2044700" cy="456497"/>
          </a:xfrm>
          <a:prstGeom prst="rect">
            <a:avLst/>
          </a:prstGeom>
        </p:spPr>
        <p:txBody>
          <a:bodyPr vert="horz" lIns="91440" tIns="45720" rIns="91440" bIns="45720" rtlCol="0" anchor="ctr"/>
          <a:lstStyle>
            <a:lvl1pPr marL="0" indent="0">
              <a:buNone/>
              <a:defRPr lang="en-US" sz="1600" b="0" i="1" smtClean="0">
                <a:solidFill>
                  <a:srgbClr val="FFFFFF"/>
                </a:solidFill>
                <a:latin typeface="+mj-lt"/>
                <a:cs typeface="Myriad Pro"/>
              </a:defRPr>
            </a:lvl1pPr>
            <a:lvl2pPr>
              <a:defRPr lang="en-US" sz="2400" dirty="0" smtClean="0"/>
            </a:lvl2pPr>
            <a:lvl3pPr>
              <a:defRPr lang="en-US" sz="2400" dirty="0" smtClean="0"/>
            </a:lvl3pPr>
            <a:lvl4pPr>
              <a:defRPr lang="en-US" sz="2400" dirty="0" smtClean="0"/>
            </a:lvl4pPr>
            <a:lvl5pPr>
              <a:defRPr lang="en-US" sz="2400" dirty="0"/>
            </a:lvl5pPr>
          </a:lstStyle>
          <a:p>
            <a:pPr marL="0" lvl="0"/>
            <a:r>
              <a:rPr lang="en-US"/>
              <a:t>Click to edit Master text styles</a:t>
            </a:r>
          </a:p>
        </p:txBody>
      </p:sp>
      <p:sp>
        <p:nvSpPr>
          <p:cNvPr id="30" name="Title Placeholder 1"/>
          <p:cNvSpPr>
            <a:spLocks noGrp="1"/>
          </p:cNvSpPr>
          <p:nvPr>
            <p:ph type="title"/>
          </p:nvPr>
        </p:nvSpPr>
        <p:spPr>
          <a:xfrm>
            <a:off x="609602" y="1141919"/>
            <a:ext cx="9252373" cy="1239096"/>
          </a:xfrm>
          <a:prstGeom prst="rect">
            <a:avLst/>
          </a:prstGeom>
        </p:spPr>
        <p:txBody>
          <a:bodyPr vert="horz" lIns="91440" tIns="45720" rIns="91440" bIns="45720" rtlCol="0" anchor="b">
            <a:noAutofit/>
          </a:bodyPr>
          <a:lstStyle>
            <a:lvl1pPr algn="r">
              <a:lnSpc>
                <a:spcPct val="90000"/>
              </a:lnSpc>
              <a:defRPr lang="en-US" sz="5333" b="0" i="0" baseline="0" dirty="0">
                <a:solidFill>
                  <a:srgbClr val="0D6FBD"/>
                </a:solidFill>
                <a:cs typeface="Myriad Pro Cond"/>
              </a:defRPr>
            </a:lvl1pPr>
          </a:lstStyle>
          <a:p>
            <a:pPr marL="0" lvl="0" algn="r"/>
            <a:r>
              <a:rPr lang="en-US"/>
              <a:t>Click to edit Master title style</a:t>
            </a:r>
          </a:p>
        </p:txBody>
      </p:sp>
      <p:sp>
        <p:nvSpPr>
          <p:cNvPr id="31" name="Content Placeholder 16"/>
          <p:cNvSpPr>
            <a:spLocks noGrp="1"/>
          </p:cNvSpPr>
          <p:nvPr>
            <p:ph sz="quarter" idx="12" hasCustomPrompt="1"/>
          </p:nvPr>
        </p:nvSpPr>
        <p:spPr>
          <a:xfrm>
            <a:off x="609602" y="2434145"/>
            <a:ext cx="9252372" cy="720583"/>
          </a:xfrm>
          <a:prstGeom prst="rect">
            <a:avLst/>
          </a:prstGeom>
        </p:spPr>
        <p:txBody>
          <a:bodyPr vert="horz" lIns="91440" tIns="45720" rIns="91440" bIns="45720" rtlCol="0" anchor="t">
            <a:noAutofit/>
          </a:bodyPr>
          <a:lstStyle>
            <a:lvl1pPr marL="457189" indent="-457189" algn="r">
              <a:lnSpc>
                <a:spcPct val="90000"/>
              </a:lnSpc>
              <a:buNone/>
              <a:defRPr lang="en-US" sz="2400" baseline="0" smtClean="0">
                <a:solidFill>
                  <a:schemeClr val="accent1"/>
                </a:solidFill>
                <a:latin typeface="+mj-lt"/>
              </a:defRPr>
            </a:lvl1pPr>
            <a:lvl2pPr>
              <a:defRPr lang="en-US" dirty="0" smtClean="0"/>
            </a:lvl2pPr>
            <a:lvl3pPr>
              <a:defRPr lang="en-US" dirty="0" smtClean="0"/>
            </a:lvl3pPr>
            <a:lvl4pPr>
              <a:defRPr lang="en-US" dirty="0" smtClean="0"/>
            </a:lvl4pPr>
            <a:lvl5pPr>
              <a:defRPr lang="en-US" dirty="0"/>
            </a:lvl5pPr>
          </a:lstStyle>
          <a:p>
            <a:pPr marL="0" lvl="0" indent="0" algn="r"/>
            <a:r>
              <a:rPr lang="en-US"/>
              <a:t>Click to edit Subtitle</a:t>
            </a:r>
          </a:p>
        </p:txBody>
      </p:sp>
      <p:cxnSp>
        <p:nvCxnSpPr>
          <p:cNvPr id="32" name="Straight Connector 31"/>
          <p:cNvCxnSpPr/>
          <p:nvPr userDrawn="1"/>
        </p:nvCxnSpPr>
        <p:spPr>
          <a:xfrm>
            <a:off x="10049937" y="4233"/>
            <a:ext cx="0" cy="685800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p:cNvSpPr>
            <a:spLocks noGrp="1"/>
          </p:cNvSpPr>
          <p:nvPr>
            <p:ph type="body" sz="quarter" idx="14"/>
          </p:nvPr>
        </p:nvSpPr>
        <p:spPr>
          <a:xfrm>
            <a:off x="10147301" y="798665"/>
            <a:ext cx="2044700" cy="1930400"/>
          </a:xfrm>
          <a:prstGeom prst="rect">
            <a:avLst/>
          </a:prstGeom>
        </p:spPr>
        <p:txBody>
          <a:bodyPr vert="horz" anchor="b"/>
          <a:lstStyle>
            <a:lvl1pPr marL="0" indent="0">
              <a:buNone/>
              <a:defRPr sz="1600" baseline="0">
                <a:solidFill>
                  <a:srgbClr val="0D6FBD"/>
                </a:solidFill>
              </a:defRPr>
            </a:lvl1pPr>
          </a:lstStyle>
          <a:p>
            <a:pPr lvl="0"/>
            <a:r>
              <a:rPr lang="en-US"/>
              <a:t>Click to edit Master text styles</a:t>
            </a:r>
          </a:p>
        </p:txBody>
      </p:sp>
      <p:cxnSp>
        <p:nvCxnSpPr>
          <p:cNvPr id="36" name="Straight Connector 35"/>
          <p:cNvCxnSpPr/>
          <p:nvPr userDrawn="1"/>
        </p:nvCxnSpPr>
        <p:spPr>
          <a:xfrm flipH="1">
            <a:off x="1" y="5280815"/>
            <a:ext cx="12192001"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userDrawn="1"/>
        </p:nvSpPr>
        <p:spPr>
          <a:xfrm>
            <a:off x="1" y="3325262"/>
            <a:ext cx="451556" cy="19597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1283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733" b="1"/>
            </a:lvl1pPr>
          </a:lstStyle>
          <a:p>
            <a:r>
              <a:rPr lang="en-US"/>
              <a:t>Click to edit Master title style</a:t>
            </a:r>
          </a:p>
        </p:txBody>
      </p:sp>
      <p:sp>
        <p:nvSpPr>
          <p:cNvPr id="3" name="Content Placeholder 2"/>
          <p:cNvSpPr>
            <a:spLocks noGrp="1"/>
          </p:cNvSpPr>
          <p:nvPr>
            <p:ph idx="1"/>
          </p:nvPr>
        </p:nvSpPr>
        <p:spPr/>
        <p:txBody>
          <a:bodyPr/>
          <a:lstStyle>
            <a:lvl1pPr marL="457189" indent="-457189">
              <a:buClr>
                <a:schemeClr val="accent1"/>
              </a:buClr>
              <a:buFont typeface="Wingdings" charset="2"/>
              <a:buChar char="§"/>
              <a:defRPr sz="2667"/>
            </a:lvl1pPr>
            <a:lvl2pPr marL="990575" indent="-380990">
              <a:buClr>
                <a:schemeClr val="accent1"/>
              </a:buClr>
              <a:buFont typeface="Wingdings" charset="2"/>
              <a:buChar char="§"/>
              <a:defRPr/>
            </a:lvl2pPr>
            <a:lvl3pPr marL="1523962" indent="-304792">
              <a:buClr>
                <a:schemeClr val="accent1"/>
              </a:buClr>
              <a:buFont typeface="Wingdings" charset="2"/>
              <a:buChar char="§"/>
              <a:defRPr/>
            </a:lvl3pPr>
            <a:lvl4pPr marL="2133547" indent="-304792">
              <a:buClr>
                <a:schemeClr val="accent1"/>
              </a:buClr>
              <a:buFont typeface="Wingdings" charset="2"/>
              <a:buChar char="§"/>
              <a:defRPr/>
            </a:lvl4pPr>
            <a:lvl5pPr marL="2743131" indent="-304792">
              <a:buClr>
                <a:schemeClr val="accent1"/>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5"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2601679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8" name="Content Placeholder 2"/>
          <p:cNvSpPr>
            <a:spLocks noGrp="1"/>
          </p:cNvSpPr>
          <p:nvPr>
            <p:ph sz="half" idx="1"/>
          </p:nvPr>
        </p:nvSpPr>
        <p:spPr>
          <a:xfrm>
            <a:off x="677333" y="1286088"/>
            <a:ext cx="5232400" cy="4924743"/>
          </a:xfrm>
          <a:prstGeom prst="rect">
            <a:avLst/>
          </a:prstGeom>
        </p:spPr>
        <p:txBody>
          <a:bodyPr>
            <a:normAutofit/>
          </a:bodyPr>
          <a:lstStyle>
            <a:lvl1pPr marL="457189" indent="-457189">
              <a:buClr>
                <a:schemeClr val="accent1"/>
              </a:buClr>
              <a:buFont typeface="Wingdings" charset="2"/>
              <a:buChar char="§"/>
              <a:defRPr sz="3200"/>
            </a:lvl1pPr>
            <a:lvl2pPr marL="990575" indent="-380990">
              <a:buClr>
                <a:schemeClr val="accent1"/>
              </a:buClr>
              <a:buFont typeface="Wingdings" charset="2"/>
              <a:buChar char="§"/>
              <a:defRPr sz="2667"/>
            </a:lvl2pPr>
            <a:lvl3pPr marL="1523962" indent="-304792">
              <a:buClr>
                <a:schemeClr val="accent1"/>
              </a:buClr>
              <a:buFont typeface="Wingdings" charset="2"/>
              <a:buChar char="§"/>
              <a:defRPr sz="2400"/>
            </a:lvl3pPr>
            <a:lvl4pPr marL="2133547" indent="-304792">
              <a:buClr>
                <a:schemeClr val="accent1"/>
              </a:buClr>
              <a:buFont typeface="Wingdings" charset="2"/>
              <a:buChar char="§"/>
              <a:defRPr sz="2133"/>
            </a:lvl4pPr>
            <a:lvl5pPr marL="2743131" indent="-304792">
              <a:buClr>
                <a:schemeClr val="accent1"/>
              </a:buClr>
              <a:buFont typeface="Wingdings" charset="2"/>
              <a:buChar cha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2"/>
          </p:nvPr>
        </p:nvSpPr>
        <p:spPr>
          <a:xfrm>
            <a:off x="6350000" y="1286088"/>
            <a:ext cx="5232400" cy="4924743"/>
          </a:xfrm>
          <a:prstGeom prst="rect">
            <a:avLst/>
          </a:prstGeom>
        </p:spPr>
        <p:txBody>
          <a:bodyPr>
            <a:normAutofit/>
          </a:bodyPr>
          <a:lstStyle>
            <a:lvl1pPr marL="457189" indent="-457189">
              <a:buClr>
                <a:schemeClr val="accent1"/>
              </a:buClr>
              <a:buFont typeface="Wingdings" charset="2"/>
              <a:buChar char="§"/>
              <a:defRPr sz="3200"/>
            </a:lvl1pPr>
            <a:lvl2pPr marL="990575" indent="-380990">
              <a:buClr>
                <a:schemeClr val="accent1"/>
              </a:buClr>
              <a:buFont typeface="Wingdings" charset="2"/>
              <a:buChar char="§"/>
              <a:defRPr sz="2667"/>
            </a:lvl2pPr>
            <a:lvl3pPr marL="1523962" indent="-304792">
              <a:buClr>
                <a:schemeClr val="accent1"/>
              </a:buClr>
              <a:buFont typeface="Wingdings" charset="2"/>
              <a:buChar char="§"/>
              <a:defRPr sz="2400"/>
            </a:lvl3pPr>
            <a:lvl4pPr marL="2133547" indent="-304792">
              <a:buClr>
                <a:schemeClr val="accent1"/>
              </a:buClr>
              <a:buFont typeface="Wingdings" charset="2"/>
              <a:buChar char="§"/>
              <a:defRPr sz="2133"/>
            </a:lvl4pPr>
            <a:lvl5pPr marL="2743131" indent="-304792">
              <a:buClr>
                <a:schemeClr val="accent1"/>
              </a:buClr>
              <a:buFont typeface="Wingdings" charset="2"/>
              <a:buChar cha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6"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1668901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6"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4"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276510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3"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394078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5409-9B68-1B96-9700-5A6412444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95484-BF53-E6C9-11D4-9255D1E9D2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A1F46-2F81-0097-DC54-F094A3E118DF}"/>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5" name="Footer Placeholder 4">
            <a:extLst>
              <a:ext uri="{FF2B5EF4-FFF2-40B4-BE49-F238E27FC236}">
                <a16:creationId xmlns:a16="http://schemas.microsoft.com/office/drawing/2014/main" id="{4913115B-9093-6B55-7324-C1FC9B7D7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9C929-4A79-E3B1-88E1-5D1B4A7260BC}"/>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2093045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0090802-290B-42B6-B5EC-9DB9A5DC5395}" type="slidenum">
              <a:rPr lang="en-US" altLang="en-US"/>
              <a:pPr/>
              <a:t>‹#›</a:t>
            </a:fld>
            <a:endParaRPr lang="en-US" altLang="en-US"/>
          </a:p>
        </p:txBody>
      </p:sp>
    </p:spTree>
    <p:extLst>
      <p:ext uri="{BB962C8B-B14F-4D97-AF65-F5344CB8AC3E}">
        <p14:creationId xmlns:p14="http://schemas.microsoft.com/office/powerpoint/2010/main" val="2735779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CA99-EC36-D253-906E-1938147A43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3550F-D951-A650-9A77-B1B2DF1257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D7A95B-C8D5-9A24-A7ED-71686E14A42F}"/>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5" name="Footer Placeholder 4">
            <a:extLst>
              <a:ext uri="{FF2B5EF4-FFF2-40B4-BE49-F238E27FC236}">
                <a16:creationId xmlns:a16="http://schemas.microsoft.com/office/drawing/2014/main" id="{BC9F152D-F149-BFC1-8B77-DC16977BE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C7883-CB79-B216-3B69-485A6AA4B3DF}"/>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36893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8A12-C1F7-6C4B-3854-737973DAB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6ACE-E006-2C7B-E524-EAC350D4F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F404A5-9489-242B-A1BA-C02B76F1D1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983864-6518-22D3-4C60-177B939C75DF}"/>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6" name="Footer Placeholder 5">
            <a:extLst>
              <a:ext uri="{FF2B5EF4-FFF2-40B4-BE49-F238E27FC236}">
                <a16:creationId xmlns:a16="http://schemas.microsoft.com/office/drawing/2014/main" id="{DAC48A9C-B237-2F0D-115F-98EF1B58A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A4E533-DD29-3C40-FAFD-78E6164F99F8}"/>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41186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2531-D3FA-4259-E1CE-206919C8FB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65CC67-CCFB-DF64-F34D-17A2014C0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EFF8DD-1EBF-9BB9-9461-DD5D5C15C8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E3F3CE-6306-7DE3-1CAA-B16D8457B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A7C69B-DB8A-5F0B-E967-970B22430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D3983-4C8A-B8AE-CD1F-41B569F7C6E3}"/>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8" name="Footer Placeholder 7">
            <a:extLst>
              <a:ext uri="{FF2B5EF4-FFF2-40B4-BE49-F238E27FC236}">
                <a16:creationId xmlns:a16="http://schemas.microsoft.com/office/drawing/2014/main" id="{0C6A2659-69FD-89BA-389C-BDC7DD93E2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F7BE2-F04F-9380-FFEF-306041ECB23C}"/>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132231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AB00-4A8A-E92A-5E4B-8E98EDF09A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551D3-23E4-EC67-1DEF-2080CA030AB7}"/>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4" name="Footer Placeholder 3">
            <a:extLst>
              <a:ext uri="{FF2B5EF4-FFF2-40B4-BE49-F238E27FC236}">
                <a16:creationId xmlns:a16="http://schemas.microsoft.com/office/drawing/2014/main" id="{F6B970B6-5C6C-5840-08F8-C87CC472F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842DB-A19D-501F-EA3F-EBBD61A078A1}"/>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253487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0A82B-3CE8-30DB-48A0-7273466200EE}"/>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3" name="Footer Placeholder 2">
            <a:extLst>
              <a:ext uri="{FF2B5EF4-FFF2-40B4-BE49-F238E27FC236}">
                <a16:creationId xmlns:a16="http://schemas.microsoft.com/office/drawing/2014/main" id="{66E5E2FA-6FE3-60F8-DBED-ED03884E76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DE305D-B58F-2479-DB8C-525D620DFF18}"/>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8871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BF1C-6714-80EC-314D-D38DD486D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05022F-3842-9456-4DCD-A3C22FA0A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3D7EC3-96AC-5295-CE4D-EB61E6AEC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2760C-576C-91CE-B747-67DE24A39992}"/>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6" name="Footer Placeholder 5">
            <a:extLst>
              <a:ext uri="{FF2B5EF4-FFF2-40B4-BE49-F238E27FC236}">
                <a16:creationId xmlns:a16="http://schemas.microsoft.com/office/drawing/2014/main" id="{FA3B398B-FEC1-B07F-2306-D5234AE8D2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28B9C-C988-2042-2D03-15026C125C07}"/>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277257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3354-43F9-2689-B6BA-543877EA5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93FA9-1D0C-5441-DAC0-91A29CAFA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594126-23AF-713B-F95B-287FF26D8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549D5-A2EC-8811-0F2F-4D1573DD3962}"/>
              </a:ext>
            </a:extLst>
          </p:cNvPr>
          <p:cNvSpPr>
            <a:spLocks noGrp="1"/>
          </p:cNvSpPr>
          <p:nvPr>
            <p:ph type="dt" sz="half" idx="10"/>
          </p:nvPr>
        </p:nvSpPr>
        <p:spPr/>
        <p:txBody>
          <a:bodyPr/>
          <a:lstStyle/>
          <a:p>
            <a:fld id="{8615336D-7292-4A20-90A7-188BE3AC6675}" type="datetimeFigureOut">
              <a:rPr lang="en-US" smtClean="0"/>
              <a:t>8/28/2024</a:t>
            </a:fld>
            <a:endParaRPr lang="en-US"/>
          </a:p>
        </p:txBody>
      </p:sp>
      <p:sp>
        <p:nvSpPr>
          <p:cNvPr id="6" name="Footer Placeholder 5">
            <a:extLst>
              <a:ext uri="{FF2B5EF4-FFF2-40B4-BE49-F238E27FC236}">
                <a16:creationId xmlns:a16="http://schemas.microsoft.com/office/drawing/2014/main" id="{7AAFA6A1-94BA-1068-61C3-BD279B648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C41E9-7413-70D0-2C45-F87790450720}"/>
              </a:ext>
            </a:extLst>
          </p:cNvPr>
          <p:cNvSpPr>
            <a:spLocks noGrp="1"/>
          </p:cNvSpPr>
          <p:nvPr>
            <p:ph type="sldNum" sz="quarter" idx="12"/>
          </p:nvPr>
        </p:nvSpPr>
        <p:spPr/>
        <p:txBody>
          <a:bodyPr/>
          <a:lstStyle/>
          <a:p>
            <a:fld id="{DEF22633-9FF9-4C0B-B6E0-CE536D2999B3}" type="slidenum">
              <a:rPr lang="en-US" smtClean="0"/>
              <a:t>‹#›</a:t>
            </a:fld>
            <a:endParaRPr lang="en-US"/>
          </a:p>
        </p:txBody>
      </p:sp>
    </p:spTree>
    <p:extLst>
      <p:ext uri="{BB962C8B-B14F-4D97-AF65-F5344CB8AC3E}">
        <p14:creationId xmlns:p14="http://schemas.microsoft.com/office/powerpoint/2010/main" val="280965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0C9FA0-6720-A460-1A54-47A02FD48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208E0D-EC28-822B-5226-D9AE1D9CB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7BCBDC-DFE2-00E1-9F4E-982139553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73E3EEB4-7D79-4BC1-F3AB-0F6FA172AF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fld id="{DEF22633-9FF9-4C0B-B6E0-CE536D2999B3}" type="slidenum">
              <a:rPr lang="en-US" smtClean="0"/>
              <a:pPr/>
              <a:t>‹#›</a:t>
            </a:fld>
            <a:endParaRPr lang="en-US" dirty="0"/>
          </a:p>
        </p:txBody>
      </p:sp>
      <p:sp>
        <p:nvSpPr>
          <p:cNvPr id="6" name="Slide Number Placeholder 5">
            <a:extLst>
              <a:ext uri="{FF2B5EF4-FFF2-40B4-BE49-F238E27FC236}">
                <a16:creationId xmlns:a16="http://schemas.microsoft.com/office/drawing/2014/main" id="{A57AFE8C-CA30-543F-C4FC-A1333C893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US" dirty="0"/>
          </a:p>
        </p:txBody>
      </p:sp>
      <p:pic>
        <p:nvPicPr>
          <p:cNvPr id="7" name="Picture 6" descr="A black and white logo&#10;&#10;Description automatically generated">
            <a:extLst>
              <a:ext uri="{FF2B5EF4-FFF2-40B4-BE49-F238E27FC236}">
                <a16:creationId xmlns:a16="http://schemas.microsoft.com/office/drawing/2014/main" id="{589E2458-E810-69E9-83CD-0FF63950DC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73165" y="6371062"/>
            <a:ext cx="980635" cy="350413"/>
          </a:xfrm>
          <a:prstGeom prst="rect">
            <a:avLst/>
          </a:prstGeom>
        </p:spPr>
      </p:pic>
      <p:pic>
        <p:nvPicPr>
          <p:cNvPr id="8" name="Picture 7">
            <a:extLst>
              <a:ext uri="{FF2B5EF4-FFF2-40B4-BE49-F238E27FC236}">
                <a16:creationId xmlns:a16="http://schemas.microsoft.com/office/drawing/2014/main" id="{602CF3AA-E957-859A-C28E-83A8962E8B13}"/>
              </a:ext>
            </a:extLst>
          </p:cNvPr>
          <p:cNvPicPr>
            <a:picLocks noChangeAspect="1"/>
          </p:cNvPicPr>
          <p:nvPr userDrawn="1"/>
        </p:nvPicPr>
        <p:blipFill>
          <a:blip r:embed="rId14"/>
          <a:srcRect/>
          <a:stretch/>
        </p:blipFill>
        <p:spPr>
          <a:xfrm>
            <a:off x="838200" y="6203397"/>
            <a:ext cx="821561" cy="642118"/>
          </a:xfrm>
          <a:prstGeom prst="rect">
            <a:avLst/>
          </a:prstGeom>
        </p:spPr>
      </p:pic>
    </p:spTree>
    <p:extLst>
      <p:ext uri="{BB962C8B-B14F-4D97-AF65-F5344CB8AC3E}">
        <p14:creationId xmlns:p14="http://schemas.microsoft.com/office/powerpoint/2010/main" val="641678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D6F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30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359304"/>
            <a:ext cx="10905067" cy="639763"/>
          </a:xfrm>
          <a:prstGeom prst="rect">
            <a:avLst/>
          </a:prstGeom>
        </p:spPr>
        <p:txBody>
          <a:bodyPr vert="horz" lIns="91440" tIns="45720" rIns="91440" bIns="45720" rtlCol="0" anchor="ctr">
            <a:noAutofit/>
          </a:bodyPr>
          <a:lstStyle/>
          <a:p>
            <a:pPr lvl="0" algn="l"/>
            <a:r>
              <a:rPr lang="en-US"/>
              <a:t>Click to edit Master title style</a:t>
            </a:r>
          </a:p>
        </p:txBody>
      </p:sp>
      <p:sp>
        <p:nvSpPr>
          <p:cNvPr id="3" name="Text Placeholder 2"/>
          <p:cNvSpPr>
            <a:spLocks noGrp="1"/>
          </p:cNvSpPr>
          <p:nvPr>
            <p:ph type="body" idx="1"/>
          </p:nvPr>
        </p:nvSpPr>
        <p:spPr>
          <a:xfrm>
            <a:off x="677333" y="1286087"/>
            <a:ext cx="10905067" cy="4851400"/>
          </a:xfrm>
          <a:prstGeom prst="rect">
            <a:avLst/>
          </a:prstGeom>
        </p:spPr>
        <p:txBody>
          <a:bodyPr vert="horz" lIns="91440" tIns="45720" rIns="91440" bIns="45720" rtlCol="0">
            <a:normAutofit/>
          </a:bodyPr>
          <a:lstStyle/>
          <a:p>
            <a:pPr marL="457189" lvl="0" indent="-457189" algn="l" defTabSz="609585" rtl="0" eaLnBrk="1" latinLnBrk="0" hangingPunct="1">
              <a:spcBef>
                <a:spcPct val="20000"/>
              </a:spcBef>
              <a:buClr>
                <a:schemeClr val="tx2"/>
              </a:buClr>
              <a:buFont typeface="Wingdings" charset="2"/>
              <a:buChar char="§"/>
            </a:pPr>
            <a:r>
              <a:rPr lang="en-US" dirty="0"/>
              <a:t>Click to edit Master text styles</a:t>
            </a:r>
          </a:p>
          <a:p>
            <a:pPr marL="990575" lvl="1" indent="-380990" algn="l" defTabSz="609585" rtl="0" eaLnBrk="1" latinLnBrk="0" hangingPunct="1">
              <a:spcBef>
                <a:spcPct val="20000"/>
              </a:spcBef>
              <a:buClr>
                <a:schemeClr val="tx2"/>
              </a:buClr>
              <a:buFont typeface="Wingdings" charset="2"/>
              <a:buChar char="§"/>
            </a:pPr>
            <a:r>
              <a:rPr lang="en-US" dirty="0"/>
              <a:t>Second level</a:t>
            </a:r>
          </a:p>
          <a:p>
            <a:pPr marL="1523962" lvl="2" indent="-304792" algn="l" defTabSz="609585" rtl="0" eaLnBrk="1" latinLnBrk="0" hangingPunct="1">
              <a:spcBef>
                <a:spcPct val="20000"/>
              </a:spcBef>
              <a:buClr>
                <a:schemeClr val="tx2"/>
              </a:buClr>
              <a:buFont typeface="Wingdings" charset="2"/>
              <a:buChar char="§"/>
            </a:pPr>
            <a:r>
              <a:rPr lang="en-US" dirty="0"/>
              <a:t>Third level</a:t>
            </a:r>
          </a:p>
          <a:p>
            <a:pPr marL="2133547" lvl="3" indent="-304792" algn="l" defTabSz="609585" rtl="0" eaLnBrk="1" latinLnBrk="0" hangingPunct="1">
              <a:spcBef>
                <a:spcPct val="20000"/>
              </a:spcBef>
              <a:buClr>
                <a:schemeClr val="tx2"/>
              </a:buClr>
              <a:buFont typeface="Wingdings" charset="2"/>
              <a:buChar char="§"/>
            </a:pPr>
            <a:r>
              <a:rPr lang="en-US" dirty="0"/>
              <a:t>Fourth level</a:t>
            </a:r>
          </a:p>
          <a:p>
            <a:pPr marL="2743131" lvl="4" indent="-304792" algn="l" defTabSz="609585" rtl="0" eaLnBrk="1" latinLnBrk="0" hangingPunct="1">
              <a:spcBef>
                <a:spcPct val="20000"/>
              </a:spcBef>
              <a:buClr>
                <a:schemeClr val="tx2"/>
              </a:buClr>
              <a:buFont typeface="Wingdings" charset="2"/>
              <a:buChar char="§"/>
            </a:pPr>
            <a:r>
              <a:rPr lang="en-US" dirty="0"/>
              <a:t>Fifth level</a:t>
            </a:r>
          </a:p>
        </p:txBody>
      </p:sp>
      <p:sp>
        <p:nvSpPr>
          <p:cNvPr id="16" name="Rectangle 15"/>
          <p:cNvSpPr/>
          <p:nvPr userDrawn="1"/>
        </p:nvSpPr>
        <p:spPr>
          <a:xfrm>
            <a:off x="1" y="6409264"/>
            <a:ext cx="448736" cy="448736"/>
          </a:xfrm>
          <a:prstGeom prst="rect">
            <a:avLst/>
          </a:prstGeom>
          <a:gradFill flip="none" rotWithShape="1">
            <a:gsLst>
              <a:gs pos="0">
                <a:schemeClr val="tx2"/>
              </a:gs>
              <a:gs pos="100000">
                <a:srgbClr val="0D6FBD"/>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cxnSp>
        <p:nvCxnSpPr>
          <p:cNvPr id="17" name="Straight Connector 16"/>
          <p:cNvCxnSpPr/>
          <p:nvPr userDrawn="1"/>
        </p:nvCxnSpPr>
        <p:spPr>
          <a:xfrm>
            <a:off x="0" y="6409264"/>
            <a:ext cx="10972800" cy="0"/>
          </a:xfrm>
          <a:prstGeom prst="line">
            <a:avLst/>
          </a:prstGeom>
          <a:ln w="19050" cmpd="sng">
            <a:gradFill flip="none" rotWithShape="1">
              <a:gsLst>
                <a:gs pos="0">
                  <a:schemeClr val="accent1"/>
                </a:gs>
                <a:gs pos="100000">
                  <a:prstClr val="white"/>
                </a:gs>
              </a:gsLst>
              <a:lin ang="0" scaled="0"/>
              <a:tileRect/>
            </a:gra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flipV="1">
            <a:off x="448737" y="1201421"/>
            <a:ext cx="0" cy="5656580"/>
          </a:xfrm>
          <a:prstGeom prst="line">
            <a:avLst/>
          </a:prstGeom>
          <a:ln w="19050" cmpd="sng">
            <a:gradFill flip="none" rotWithShape="1">
              <a:gsLst>
                <a:gs pos="0">
                  <a:schemeClr val="accent1"/>
                </a:gs>
                <a:gs pos="100000">
                  <a:prstClr val="white"/>
                </a:gs>
              </a:gsLst>
              <a:lin ang="5400000" scaled="0"/>
              <a:tileRect/>
            </a:gradFill>
          </a:ln>
        </p:spPr>
        <p:style>
          <a:lnRef idx="1">
            <a:schemeClr val="dk1"/>
          </a:lnRef>
          <a:fillRef idx="0">
            <a:schemeClr val="dk1"/>
          </a:fillRef>
          <a:effectRef idx="0">
            <a:schemeClr val="dk1"/>
          </a:effectRef>
          <a:fontRef idx="minor">
            <a:schemeClr val="tx1"/>
          </a:fontRef>
        </p:style>
      </p:cxnSp>
      <p:sp>
        <p:nvSpPr>
          <p:cNvPr id="19"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dirty="0"/>
          </a:p>
        </p:txBody>
      </p:sp>
      <p:sp>
        <p:nvSpPr>
          <p:cNvPr id="4" name="Footer Placeholder 3"/>
          <p:cNvSpPr>
            <a:spLocks noGrp="1"/>
          </p:cNvSpPr>
          <p:nvPr>
            <p:ph type="ftr" sz="quarter" idx="3"/>
          </p:nvPr>
        </p:nvSpPr>
        <p:spPr>
          <a:xfrm>
            <a:off x="1463040" y="6470789"/>
            <a:ext cx="10119360" cy="344879"/>
          </a:xfrm>
          <a:prstGeom prst="rect">
            <a:avLst/>
          </a:prstGeom>
        </p:spPr>
        <p:txBody>
          <a:bodyPr vert="horz" lIns="91440" tIns="45720" rIns="91440" bIns="45720" rtlCol="0" anchor="ctr"/>
          <a:lstStyle>
            <a:lvl1pPr>
              <a:defRPr lang="en-US" sz="1333"/>
            </a:lvl1pPr>
          </a:lstStyle>
          <a:p>
            <a:endParaRPr lang="en-US" dirty="0"/>
          </a:p>
        </p:txBody>
      </p:sp>
    </p:spTree>
    <p:extLst>
      <p:ext uri="{BB962C8B-B14F-4D97-AF65-F5344CB8AC3E}">
        <p14:creationId xmlns:p14="http://schemas.microsoft.com/office/powerpoint/2010/main" val="1109841768"/>
      </p:ext>
    </p:extLst>
  </p:cSld>
  <p:clrMap bg1="lt1" tx1="dk1" bg2="lt2" tx2="dk2" accent1="accent1" accent2="accent2" accent3="accent3" accent4="accent4" accent5="accent5" accent6="accent6" hlink="hlink" folHlink="folHlink"/>
  <p:sldLayoutIdLst>
    <p:sldLayoutId id="2147483660" r:id="rId1"/>
    <p:sldLayoutId id="2147483667" r:id="rId2"/>
    <p:sldLayoutId id="2147483668" r:id="rId3"/>
    <p:sldLayoutId id="2147483669" r:id="rId4"/>
    <p:sldLayoutId id="2147483670" r:id="rId5"/>
    <p:sldLayoutId id="2147483671" r:id="rId6"/>
  </p:sldLayoutIdLst>
  <p:hf hdr="0" ftr="0" dt="0"/>
  <p:txStyles>
    <p:titleStyle>
      <a:lvl1pPr algn="ctr" defTabSz="609585" rtl="0" eaLnBrk="1" latinLnBrk="0" hangingPunct="1">
        <a:spcBef>
          <a:spcPct val="0"/>
        </a:spcBef>
        <a:buNone/>
        <a:defRPr lang="en-US" sz="4267" b="0" i="0" kern="1200">
          <a:solidFill>
            <a:srgbClr val="0D6FBD"/>
          </a:solidFill>
          <a:latin typeface="+mj-lt"/>
          <a:ea typeface="+mj-ea"/>
          <a:cs typeface="Myriad Pro Cond"/>
        </a:defRPr>
      </a:lvl1pPr>
    </p:titleStyle>
    <p:bodyStyle>
      <a:lvl1pPr marL="457189" indent="-457189" algn="l" defTabSz="609585" rtl="0" eaLnBrk="1" latinLnBrk="0" hangingPunct="1">
        <a:spcBef>
          <a:spcPct val="20000"/>
        </a:spcBef>
        <a:buClr>
          <a:schemeClr val="accent1"/>
        </a:buClr>
        <a:buFont typeface="Arial"/>
        <a:buChar char="•"/>
        <a:defRPr lang="en-US" sz="3200" kern="1200" dirty="0" smtClean="0">
          <a:solidFill>
            <a:schemeClr val="tx1"/>
          </a:solidFill>
          <a:latin typeface="+mj-lt"/>
          <a:ea typeface="+mn-ea"/>
          <a:cs typeface="Myriad Pro"/>
        </a:defRPr>
      </a:lvl1pPr>
      <a:lvl2pPr marL="990575" indent="-380990" algn="l" defTabSz="609585" rtl="0" eaLnBrk="1" latinLnBrk="0" hangingPunct="1">
        <a:spcBef>
          <a:spcPct val="20000"/>
        </a:spcBef>
        <a:buClr>
          <a:schemeClr val="accent1"/>
        </a:buClr>
        <a:buFont typeface="Arial"/>
        <a:buChar char="–"/>
        <a:defRPr lang="en-US" sz="2667" i="0" kern="1200" dirty="0" smtClean="0">
          <a:solidFill>
            <a:schemeClr val="tx1"/>
          </a:solidFill>
          <a:latin typeface="+mj-lt"/>
          <a:ea typeface="+mn-ea"/>
          <a:cs typeface="Myriad Pro"/>
        </a:defRPr>
      </a:lvl2pPr>
      <a:lvl3pPr marL="1523962" indent="-304792" algn="l" defTabSz="609585" rtl="0" eaLnBrk="1" latinLnBrk="0" hangingPunct="1">
        <a:spcBef>
          <a:spcPct val="20000"/>
        </a:spcBef>
        <a:buClr>
          <a:schemeClr val="accent1"/>
        </a:buClr>
        <a:buFont typeface="Arial"/>
        <a:buChar char="•"/>
        <a:defRPr lang="en-US" sz="2400" kern="1200" dirty="0" smtClean="0">
          <a:solidFill>
            <a:schemeClr val="tx1"/>
          </a:solidFill>
          <a:latin typeface="+mj-lt"/>
          <a:ea typeface="+mn-ea"/>
          <a:cs typeface="Myriad Pro"/>
        </a:defRPr>
      </a:lvl3pPr>
      <a:lvl4pPr marL="2133547" indent="-304792" algn="l" defTabSz="609585" rtl="0" eaLnBrk="1" latinLnBrk="0" hangingPunct="1">
        <a:spcBef>
          <a:spcPct val="20000"/>
        </a:spcBef>
        <a:buClr>
          <a:schemeClr val="accent1"/>
        </a:buClr>
        <a:buFont typeface="Arial"/>
        <a:buChar char="–"/>
        <a:defRPr lang="en-US" sz="2133" kern="1200" dirty="0" smtClean="0">
          <a:solidFill>
            <a:schemeClr val="tx1"/>
          </a:solidFill>
          <a:latin typeface="+mj-lt"/>
          <a:ea typeface="+mn-ea"/>
          <a:cs typeface="Myriad Pro"/>
        </a:defRPr>
      </a:lvl4pPr>
      <a:lvl5pPr marL="2743131" indent="-304792" algn="l" defTabSz="609585" rtl="0" eaLnBrk="1" latinLnBrk="0" hangingPunct="1">
        <a:spcBef>
          <a:spcPct val="20000"/>
        </a:spcBef>
        <a:buClr>
          <a:schemeClr val="accent1"/>
        </a:buClr>
        <a:buFont typeface="Arial"/>
        <a:buChar char="»"/>
        <a:defRPr lang="en-US" sz="2133" i="1" kern="1200" dirty="0">
          <a:solidFill>
            <a:schemeClr val="tx1"/>
          </a:solidFill>
          <a:latin typeface="+mj-lt"/>
          <a:ea typeface="+mn-ea"/>
          <a:cs typeface="Myriad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63CD47-CA0D-2929-F598-547965E0946C}"/>
              </a:ext>
            </a:extLst>
          </p:cNvPr>
          <p:cNvSpPr>
            <a:spLocks noGrp="1"/>
          </p:cNvSpPr>
          <p:nvPr>
            <p:ph type="body" sz="quarter" idx="13"/>
          </p:nvPr>
        </p:nvSpPr>
        <p:spPr/>
        <p:txBody>
          <a:bodyPr/>
          <a:lstStyle/>
          <a:p>
            <a:r>
              <a:rPr lang="en-US"/>
              <a:t>August 28, 2024</a:t>
            </a:r>
          </a:p>
        </p:txBody>
      </p:sp>
      <p:sp>
        <p:nvSpPr>
          <p:cNvPr id="3" name="Title 2"/>
          <p:cNvSpPr>
            <a:spLocks noGrp="1"/>
          </p:cNvSpPr>
          <p:nvPr>
            <p:ph type="title"/>
          </p:nvPr>
        </p:nvSpPr>
        <p:spPr>
          <a:xfrm>
            <a:off x="770023" y="2093751"/>
            <a:ext cx="9252373" cy="1239096"/>
          </a:xfrm>
        </p:spPr>
        <p:txBody>
          <a:bodyPr/>
          <a:lstStyle/>
          <a:p>
            <a:r>
              <a:rPr lang="en-US" sz="4533"/>
              <a:t>Flood Monitoring for </a:t>
            </a:r>
            <a:br>
              <a:rPr lang="en-US" sz="4533"/>
            </a:br>
            <a:r>
              <a:rPr lang="en-US" sz="4533"/>
              <a:t>South Carolina Bridges</a:t>
            </a:r>
          </a:p>
        </p:txBody>
      </p:sp>
      <p:sp>
        <p:nvSpPr>
          <p:cNvPr id="5" name="Text Placeholder 4">
            <a:extLst>
              <a:ext uri="{FF2B5EF4-FFF2-40B4-BE49-F238E27FC236}">
                <a16:creationId xmlns:a16="http://schemas.microsoft.com/office/drawing/2014/main" id="{CE6E0C7E-26BC-3CEA-5359-26ABE7EE15E3}"/>
              </a:ext>
            </a:extLst>
          </p:cNvPr>
          <p:cNvSpPr>
            <a:spLocks noGrp="1"/>
          </p:cNvSpPr>
          <p:nvPr>
            <p:ph type="body" sz="quarter" idx="14"/>
          </p:nvPr>
        </p:nvSpPr>
        <p:spPr>
          <a:xfrm>
            <a:off x="10072438" y="612559"/>
            <a:ext cx="2044700" cy="2050431"/>
          </a:xfrm>
        </p:spPr>
        <p:txBody>
          <a:bodyPr>
            <a:normAutofit/>
          </a:bodyPr>
          <a:lstStyle/>
          <a:p>
            <a:r>
              <a:rPr lang="en-US" sz="1467" dirty="0">
                <a:solidFill>
                  <a:schemeClr val="accent5">
                    <a:lumMod val="50000"/>
                  </a:schemeClr>
                </a:solidFill>
              </a:rPr>
              <a:t>Beatrice Hunt, AECOM</a:t>
            </a:r>
          </a:p>
          <a:p>
            <a:r>
              <a:rPr lang="en-US" sz="1467" dirty="0">
                <a:solidFill>
                  <a:schemeClr val="accent5">
                    <a:lumMod val="50000"/>
                  </a:schemeClr>
                </a:solidFill>
              </a:rPr>
              <a:t>Ellen Newman, AECOM</a:t>
            </a:r>
          </a:p>
          <a:p>
            <a:endParaRPr lang="en-US" sz="1467" dirty="0">
              <a:solidFill>
                <a:schemeClr val="accent5">
                  <a:lumMod val="50000"/>
                </a:schemeClr>
              </a:solidFill>
            </a:endParaRPr>
          </a:p>
          <a:p>
            <a:r>
              <a:rPr lang="en-US" sz="1467" dirty="0">
                <a:solidFill>
                  <a:schemeClr val="accent5">
                    <a:lumMod val="50000"/>
                  </a:schemeClr>
                </a:solidFill>
              </a:rPr>
              <a:t>Thomas Knight, SCDOT</a:t>
            </a:r>
          </a:p>
          <a:p>
            <a:r>
              <a:rPr lang="en-US" sz="1467" dirty="0">
                <a:solidFill>
                  <a:schemeClr val="accent5">
                    <a:lumMod val="50000"/>
                  </a:schemeClr>
                </a:solidFill>
              </a:rPr>
              <a:t>Amy Hearing, SCDOT</a:t>
            </a:r>
          </a:p>
        </p:txBody>
      </p:sp>
      <p:pic>
        <p:nvPicPr>
          <p:cNvPr id="6" name="Picture 5">
            <a:extLst>
              <a:ext uri="{FF2B5EF4-FFF2-40B4-BE49-F238E27FC236}">
                <a16:creationId xmlns:a16="http://schemas.microsoft.com/office/drawing/2014/main" id="{7224B7DD-3979-4B16-9E72-4AEBF3DE6FAE}"/>
              </a:ext>
            </a:extLst>
          </p:cNvPr>
          <p:cNvPicPr>
            <a:picLocks noChangeAspect="1"/>
          </p:cNvPicPr>
          <p:nvPr/>
        </p:nvPicPr>
        <p:blipFill>
          <a:blip r:embed="rId3"/>
          <a:srcRect/>
          <a:stretch/>
        </p:blipFill>
        <p:spPr>
          <a:xfrm>
            <a:off x="10118997" y="3572042"/>
            <a:ext cx="1998140" cy="1561713"/>
          </a:xfrm>
          <a:prstGeom prst="rect">
            <a:avLst/>
          </a:prstGeom>
        </p:spPr>
      </p:pic>
      <p:pic>
        <p:nvPicPr>
          <p:cNvPr id="7" name="Picture 6">
            <a:extLst>
              <a:ext uri="{FF2B5EF4-FFF2-40B4-BE49-F238E27FC236}">
                <a16:creationId xmlns:a16="http://schemas.microsoft.com/office/drawing/2014/main" id="{A2C1566F-C5B8-7353-0662-859A6EF15AC5}"/>
              </a:ext>
            </a:extLst>
          </p:cNvPr>
          <p:cNvPicPr>
            <a:picLocks noChangeAspect="1"/>
          </p:cNvPicPr>
          <p:nvPr/>
        </p:nvPicPr>
        <p:blipFill>
          <a:blip r:embed="rId4"/>
          <a:stretch>
            <a:fillRect/>
          </a:stretch>
        </p:blipFill>
        <p:spPr>
          <a:xfrm>
            <a:off x="0" y="0"/>
            <a:ext cx="2779295" cy="1242244"/>
          </a:xfrm>
          <a:prstGeom prst="rect">
            <a:avLst/>
          </a:prstGeom>
        </p:spPr>
      </p:pic>
      <p:pic>
        <p:nvPicPr>
          <p:cNvPr id="8" name="Picture 7" descr="A black and white logo&#10;&#10;Description automatically generated">
            <a:extLst>
              <a:ext uri="{FF2B5EF4-FFF2-40B4-BE49-F238E27FC236}">
                <a16:creationId xmlns:a16="http://schemas.microsoft.com/office/drawing/2014/main" id="{5D8D9262-DC21-4ACB-B7D8-F1B72C2F4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7301" y="6042807"/>
            <a:ext cx="1796438" cy="641927"/>
          </a:xfrm>
          <a:prstGeom prst="rect">
            <a:avLst/>
          </a:prstGeom>
        </p:spPr>
      </p:pic>
    </p:spTree>
    <p:extLst>
      <p:ext uri="{BB962C8B-B14F-4D97-AF65-F5344CB8AC3E}">
        <p14:creationId xmlns:p14="http://schemas.microsoft.com/office/powerpoint/2010/main" val="1214874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35352"/>
            <a:ext cx="10515600" cy="1325563"/>
          </a:xfrm>
        </p:spPr>
        <p:txBody>
          <a:bodyPr>
            <a:normAutofit/>
          </a:bodyPr>
          <a:lstStyle/>
          <a:p>
            <a:r>
              <a:rPr lang="en-US" sz="3730" dirty="0">
                <a:solidFill>
                  <a:srgbClr val="0D6FBD"/>
                </a:solidFill>
              </a:rPr>
              <a:t>What items are checked during monitoring?</a:t>
            </a:r>
            <a:endParaRPr lang="en-US" sz="3730" b="1" dirty="0">
              <a:solidFill>
                <a:srgbClr val="0D6FBD"/>
              </a:solidFill>
            </a:endParaRPr>
          </a:p>
        </p:txBody>
      </p:sp>
      <p:sp>
        <p:nvSpPr>
          <p:cNvPr id="10" name="Content Placeholder 9"/>
          <p:cNvSpPr>
            <a:spLocks noGrp="1"/>
          </p:cNvSpPr>
          <p:nvPr>
            <p:ph idx="1"/>
          </p:nvPr>
        </p:nvSpPr>
        <p:spPr>
          <a:xfrm>
            <a:off x="599925" y="1524999"/>
            <a:ext cx="5792115" cy="4697382"/>
          </a:xfrm>
        </p:spPr>
        <p:txBody>
          <a:bodyPr vert="horz" lIns="121920" tIns="60960" rIns="121920" bIns="60960" rtlCol="0" anchor="t">
            <a:normAutofit fontScale="62500" lnSpcReduction="20000"/>
          </a:bodyPr>
          <a:lstStyle/>
          <a:p>
            <a:r>
              <a:rPr lang="en-US" sz="3867" dirty="0"/>
              <a:t>Items to Watch</a:t>
            </a:r>
          </a:p>
          <a:p>
            <a:pPr lvl="1"/>
            <a:r>
              <a:rPr lang="en-US" sz="3467" dirty="0"/>
              <a:t>Pressure flow</a:t>
            </a:r>
          </a:p>
          <a:p>
            <a:pPr lvl="1"/>
            <a:r>
              <a:rPr lang="en-US" sz="3467" dirty="0"/>
              <a:t>Overtopping</a:t>
            </a:r>
          </a:p>
          <a:p>
            <a:pPr lvl="1"/>
            <a:r>
              <a:rPr lang="en-US" sz="3467" dirty="0"/>
              <a:t>High velocity</a:t>
            </a:r>
          </a:p>
          <a:p>
            <a:pPr lvl="1"/>
            <a:r>
              <a:rPr lang="en-US" sz="3467" dirty="0"/>
              <a:t>Water surface elevations</a:t>
            </a:r>
          </a:p>
          <a:p>
            <a:pPr lvl="1"/>
            <a:r>
              <a:rPr lang="en-US" sz="3467" dirty="0"/>
              <a:t>Debris</a:t>
            </a:r>
          </a:p>
          <a:p>
            <a:pPr lvl="1"/>
            <a:r>
              <a:rPr lang="en-US" sz="3467" dirty="0"/>
              <a:t>Erosion </a:t>
            </a:r>
          </a:p>
          <a:p>
            <a:pPr lvl="1"/>
            <a:r>
              <a:rPr lang="en-US" sz="3467" dirty="0"/>
              <a:t>Damage</a:t>
            </a:r>
          </a:p>
          <a:p>
            <a:pPr lvl="1"/>
            <a:r>
              <a:rPr lang="en-US" sz="3467" dirty="0"/>
              <a:t>Maintenance, repair, and scour countermeasure </a:t>
            </a:r>
            <a:r>
              <a:rPr lang="en-US" sz="3333" dirty="0"/>
              <a:t>items</a:t>
            </a:r>
          </a:p>
          <a:p>
            <a:endParaRPr lang="en-US" dirty="0"/>
          </a:p>
          <a:p>
            <a:pPr>
              <a:lnSpc>
                <a:spcPct val="105000"/>
              </a:lnSpc>
            </a:pPr>
            <a:r>
              <a:rPr lang="en-US" sz="3867" dirty="0"/>
              <a:t>A comprehensive list may be found in the Flood Monitoring Form and discussion in the FMGM</a:t>
            </a:r>
          </a:p>
          <a:p>
            <a:endParaRPr lang="en-US" dirty="0"/>
          </a:p>
        </p:txBody>
      </p:sp>
      <p:pic>
        <p:nvPicPr>
          <p:cNvPr id="2" name="Picture 1">
            <a:extLst>
              <a:ext uri="{FF2B5EF4-FFF2-40B4-BE49-F238E27FC236}">
                <a16:creationId xmlns:a16="http://schemas.microsoft.com/office/drawing/2014/main" id="{C6421922-6440-2EBB-E6EB-E1EAB69E4EA3}"/>
              </a:ext>
            </a:extLst>
          </p:cNvPr>
          <p:cNvPicPr>
            <a:picLocks noChangeAspect="1"/>
          </p:cNvPicPr>
          <p:nvPr/>
        </p:nvPicPr>
        <p:blipFill>
          <a:blip r:embed="rId3"/>
          <a:stretch>
            <a:fillRect/>
          </a:stretch>
        </p:blipFill>
        <p:spPr>
          <a:xfrm>
            <a:off x="6546855" y="1616933"/>
            <a:ext cx="5045220" cy="3370128"/>
          </a:xfrm>
          <a:prstGeom prst="rect">
            <a:avLst/>
          </a:prstGeom>
        </p:spPr>
      </p:pic>
      <p:sp>
        <p:nvSpPr>
          <p:cNvPr id="3" name="TextBox 2">
            <a:extLst>
              <a:ext uri="{FF2B5EF4-FFF2-40B4-BE49-F238E27FC236}">
                <a16:creationId xmlns:a16="http://schemas.microsoft.com/office/drawing/2014/main" id="{AC367E49-C1F9-7086-64EF-294F57E92ABF}"/>
              </a:ext>
            </a:extLst>
          </p:cNvPr>
          <p:cNvSpPr txBox="1"/>
          <p:nvPr/>
        </p:nvSpPr>
        <p:spPr>
          <a:xfrm>
            <a:off x="6381574" y="5051144"/>
            <a:ext cx="5375780" cy="830997"/>
          </a:xfrm>
          <a:prstGeom prst="rect">
            <a:avLst/>
          </a:prstGeom>
          <a:noFill/>
        </p:spPr>
        <p:txBody>
          <a:bodyPr wrap="square">
            <a:spAutoFit/>
          </a:bodyPr>
          <a:lstStyle/>
          <a:p>
            <a:pPr algn="ctr">
              <a:spcAft>
                <a:spcPts val="1600"/>
              </a:spcAft>
            </a:pPr>
            <a:r>
              <a:rPr lang="en-US" sz="1600">
                <a:latin typeface="Acumin Pro Condensed Black"/>
                <a:ea typeface="MS Gothic" panose="020B0609070205080204" pitchFamily="49" charset="-128"/>
                <a:cs typeface="Times New Roman" panose="02020603050405020304" pitchFamily="18" charset="0"/>
              </a:rPr>
              <a:t>USGS stream gage at an overtopped bridge during a flood, USGS Gage 02160390 – Enoree River Near Woodruff, SC (Asset ID 6896; S-30-263) (Courtesy of USGS)</a:t>
            </a:r>
          </a:p>
        </p:txBody>
      </p:sp>
    </p:spTree>
    <p:extLst>
      <p:ext uri="{BB962C8B-B14F-4D97-AF65-F5344CB8AC3E}">
        <p14:creationId xmlns:p14="http://schemas.microsoft.com/office/powerpoint/2010/main" val="1162309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27613"/>
            <a:ext cx="10515600" cy="1325563"/>
          </a:xfrm>
        </p:spPr>
        <p:txBody>
          <a:bodyPr>
            <a:normAutofit/>
          </a:bodyPr>
          <a:lstStyle/>
          <a:p>
            <a:r>
              <a:rPr lang="en-US" sz="3730" dirty="0">
                <a:solidFill>
                  <a:srgbClr val="0D6FBD"/>
                </a:solidFill>
              </a:rPr>
              <a:t>Visual monitoring</a:t>
            </a:r>
            <a:endParaRPr lang="en-US" sz="3730" b="1" dirty="0">
              <a:solidFill>
                <a:srgbClr val="0D6FBD"/>
              </a:solidFill>
            </a:endParaRPr>
          </a:p>
        </p:txBody>
      </p:sp>
      <p:sp>
        <p:nvSpPr>
          <p:cNvPr id="10" name="Content Placeholder 9"/>
          <p:cNvSpPr>
            <a:spLocks noGrp="1"/>
          </p:cNvSpPr>
          <p:nvPr>
            <p:ph idx="1"/>
          </p:nvPr>
        </p:nvSpPr>
        <p:spPr>
          <a:xfrm>
            <a:off x="677332" y="1422399"/>
            <a:ext cx="5589785" cy="4778104"/>
          </a:xfrm>
        </p:spPr>
        <p:txBody>
          <a:bodyPr vert="horz" lIns="121920" tIns="60960" rIns="121920" bIns="60960" rtlCol="0" anchor="t">
            <a:normAutofit/>
          </a:bodyPr>
          <a:lstStyle/>
          <a:p>
            <a:r>
              <a:rPr lang="en-US" dirty="0"/>
              <a:t>Visual monitoring is the process of looking at site conditions and evaluating the effects of the event</a:t>
            </a:r>
          </a:p>
          <a:p>
            <a:r>
              <a:rPr lang="en-US" dirty="0">
                <a:latin typeface="+mn-lt"/>
                <a:ea typeface="Acumin Pro"/>
                <a:cs typeface="Acumin Pro"/>
              </a:rPr>
              <a:t>Refers to observations of the bridge site for signs of scour, stream instability, and structural distress</a:t>
            </a:r>
          </a:p>
          <a:p>
            <a:r>
              <a:rPr lang="en-US" dirty="0">
                <a:latin typeface="+mn-lt"/>
                <a:ea typeface="Acumin Pro"/>
                <a:cs typeface="Acumin Pro"/>
              </a:rPr>
              <a:t>Can occur before, during, and/or after a flood</a:t>
            </a:r>
          </a:p>
        </p:txBody>
      </p:sp>
      <p:pic>
        <p:nvPicPr>
          <p:cNvPr id="2" name="Picture 1">
            <a:extLst>
              <a:ext uri="{FF2B5EF4-FFF2-40B4-BE49-F238E27FC236}">
                <a16:creationId xmlns:a16="http://schemas.microsoft.com/office/drawing/2014/main" id="{6A617A89-C4A6-9B13-9DFA-D6904E416723}"/>
              </a:ext>
            </a:extLst>
          </p:cNvPr>
          <p:cNvPicPr>
            <a:picLocks noChangeAspect="1"/>
          </p:cNvPicPr>
          <p:nvPr/>
        </p:nvPicPr>
        <p:blipFill>
          <a:blip r:embed="rId3"/>
          <a:stretch>
            <a:fillRect/>
          </a:stretch>
        </p:blipFill>
        <p:spPr>
          <a:xfrm>
            <a:off x="6714955" y="2037950"/>
            <a:ext cx="4685636" cy="2782097"/>
          </a:xfrm>
          <a:prstGeom prst="rect">
            <a:avLst/>
          </a:prstGeom>
        </p:spPr>
      </p:pic>
      <p:sp>
        <p:nvSpPr>
          <p:cNvPr id="3" name="TextBox 2">
            <a:extLst>
              <a:ext uri="{FF2B5EF4-FFF2-40B4-BE49-F238E27FC236}">
                <a16:creationId xmlns:a16="http://schemas.microsoft.com/office/drawing/2014/main" id="{1F389EDB-9B70-72C4-B301-FDE0C515016B}"/>
              </a:ext>
            </a:extLst>
          </p:cNvPr>
          <p:cNvSpPr txBox="1"/>
          <p:nvPr/>
        </p:nvSpPr>
        <p:spPr>
          <a:xfrm>
            <a:off x="6782540" y="4820049"/>
            <a:ext cx="4618051" cy="512704"/>
          </a:xfrm>
          <a:prstGeom prst="rect">
            <a:avLst/>
          </a:prstGeom>
          <a:noFill/>
        </p:spPr>
        <p:txBody>
          <a:bodyPr wrap="square">
            <a:spAutoFit/>
          </a:bodyPr>
          <a:lstStyle/>
          <a:p>
            <a:pPr algn="ctr">
              <a:lnSpc>
                <a:spcPct val="85000"/>
              </a:lnSpc>
            </a:pPr>
            <a:r>
              <a:rPr lang="en-US" sz="1600" dirty="0">
                <a:latin typeface="Acumin Pro Condensed Black"/>
                <a:ea typeface="MS Gothic" panose="020B0609070205080204" pitchFamily="49" charset="-128"/>
                <a:cs typeface="Times New Roman" panose="02020603050405020304" pitchFamily="18" charset="0"/>
              </a:rPr>
              <a:t>Monitors visiting a bridge, Florida </a:t>
            </a:r>
          </a:p>
          <a:p>
            <a:pPr algn="ctr">
              <a:lnSpc>
                <a:spcPct val="85000"/>
              </a:lnSpc>
            </a:pPr>
            <a:r>
              <a:rPr lang="en-US" sz="1600" dirty="0">
                <a:latin typeface="Acumin Pro Condensed Black"/>
                <a:ea typeface="MS Gothic" panose="020B0609070205080204" pitchFamily="49" charset="-128"/>
                <a:cs typeface="Times New Roman" panose="02020603050405020304" pitchFamily="18" charset="0"/>
              </a:rPr>
              <a:t>(Courtesy of Ayres Associates)</a:t>
            </a:r>
          </a:p>
        </p:txBody>
      </p:sp>
    </p:spTree>
    <p:extLst>
      <p:ext uri="{BB962C8B-B14F-4D97-AF65-F5344CB8AC3E}">
        <p14:creationId xmlns:p14="http://schemas.microsoft.com/office/powerpoint/2010/main" val="218159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801F1-07E7-0EA4-1E50-18D22F2175DB}"/>
              </a:ext>
            </a:extLst>
          </p:cNvPr>
          <p:cNvSpPr>
            <a:spLocks noGrp="1"/>
          </p:cNvSpPr>
          <p:nvPr>
            <p:ph type="title"/>
          </p:nvPr>
        </p:nvSpPr>
        <p:spPr/>
        <p:txBody>
          <a:bodyPr/>
          <a:lstStyle/>
          <a:p>
            <a:r>
              <a:rPr lang="en-US" sz="3733" dirty="0">
                <a:solidFill>
                  <a:srgbClr val="0D6FBD"/>
                </a:solidFill>
              </a:rPr>
              <a:t>Remote Monitoring</a:t>
            </a:r>
          </a:p>
        </p:txBody>
      </p:sp>
      <p:sp>
        <p:nvSpPr>
          <p:cNvPr id="3" name="Content Placeholder 2">
            <a:extLst>
              <a:ext uri="{FF2B5EF4-FFF2-40B4-BE49-F238E27FC236}">
                <a16:creationId xmlns:a16="http://schemas.microsoft.com/office/drawing/2014/main" id="{EEC26858-1D43-151B-7D2A-169740DCCE07}"/>
              </a:ext>
            </a:extLst>
          </p:cNvPr>
          <p:cNvSpPr>
            <a:spLocks noGrp="1"/>
          </p:cNvSpPr>
          <p:nvPr>
            <p:ph sz="half" idx="1"/>
          </p:nvPr>
        </p:nvSpPr>
        <p:spPr>
          <a:xfrm>
            <a:off x="611613" y="1812054"/>
            <a:ext cx="5155056" cy="3233892"/>
          </a:xfrm>
        </p:spPr>
        <p:txBody>
          <a:bodyPr>
            <a:normAutofit/>
          </a:bodyPr>
          <a:lstStyle/>
          <a:p>
            <a:r>
              <a:rPr lang="en-US" sz="2667" dirty="0"/>
              <a:t>Monitoring may be conducted remotely via fixed instruments</a:t>
            </a:r>
          </a:p>
          <a:p>
            <a:r>
              <a:rPr lang="en-US" sz="2667" dirty="0"/>
              <a:t>View live data through USGS or </a:t>
            </a:r>
            <a:r>
              <a:rPr lang="en-US" sz="2667" dirty="0" err="1"/>
              <a:t>BridgeWatch</a:t>
            </a:r>
            <a:endParaRPr lang="en-US" sz="2667" dirty="0"/>
          </a:p>
          <a:p>
            <a:r>
              <a:rPr lang="en-US" sz="2667" dirty="0"/>
              <a:t>Visual, portable, and fixed instruments can be used in tandem  </a:t>
            </a:r>
          </a:p>
          <a:p>
            <a:endParaRPr lang="en-US" dirty="0"/>
          </a:p>
        </p:txBody>
      </p:sp>
      <p:pic>
        <p:nvPicPr>
          <p:cNvPr id="1026" name="Picture 2" descr="Upstream scour equipment">
            <a:extLst>
              <a:ext uri="{FF2B5EF4-FFF2-40B4-BE49-F238E27FC236}">
                <a16:creationId xmlns:a16="http://schemas.microsoft.com/office/drawing/2014/main" id="{3849D4C0-28C8-DD50-2616-9FBC22FE0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336146" y="1366983"/>
            <a:ext cx="4913745" cy="3685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9871F9-4788-7B58-AEA2-B7AB9913F304}"/>
              </a:ext>
            </a:extLst>
          </p:cNvPr>
          <p:cNvSpPr txBox="1"/>
          <p:nvPr/>
        </p:nvSpPr>
        <p:spPr>
          <a:xfrm>
            <a:off x="6964220" y="5713577"/>
            <a:ext cx="3713017" cy="502573"/>
          </a:xfrm>
          <a:prstGeom prst="rect">
            <a:avLst/>
          </a:prstGeom>
          <a:noFill/>
        </p:spPr>
        <p:txBody>
          <a:bodyPr wrap="square">
            <a:spAutoFit/>
          </a:bodyPr>
          <a:lstStyle/>
          <a:p>
            <a:pPr algn="ctr">
              <a:spcAft>
                <a:spcPts val="1600"/>
              </a:spcAft>
            </a:pPr>
            <a:r>
              <a:rPr lang="en-US" sz="1333" dirty="0">
                <a:latin typeface="Acumin Pro Condensed Black"/>
                <a:ea typeface="MS Gothic" panose="020B0609070205080204" pitchFamily="49" charset="-128"/>
                <a:cs typeface="Times New Roman" panose="02020603050405020304" pitchFamily="18" charset="0"/>
              </a:rPr>
              <a:t>Upstream Scour Sensors at I-95 over Lynches River, </a:t>
            </a:r>
            <a:r>
              <a:rPr lang="en-US" sz="1333" dirty="0" err="1">
                <a:latin typeface="Acumin Pro Condensed Black"/>
                <a:ea typeface="MS Gothic" panose="020B0609070205080204" pitchFamily="49" charset="-128"/>
                <a:cs typeface="Times New Roman" panose="02020603050405020304" pitchFamily="18" charset="0"/>
              </a:rPr>
              <a:t>Olanta</a:t>
            </a:r>
            <a:r>
              <a:rPr lang="en-US" sz="1333" dirty="0">
                <a:latin typeface="Acumin Pro Condensed Black"/>
                <a:ea typeface="MS Gothic" panose="020B0609070205080204" pitchFamily="49" charset="-128"/>
                <a:cs typeface="Times New Roman" panose="02020603050405020304" pitchFamily="18" charset="0"/>
              </a:rPr>
              <a:t>, SC (02131510) (Courtesy of USGS)</a:t>
            </a:r>
          </a:p>
        </p:txBody>
      </p:sp>
    </p:spTree>
    <p:extLst>
      <p:ext uri="{BB962C8B-B14F-4D97-AF65-F5344CB8AC3E}">
        <p14:creationId xmlns:p14="http://schemas.microsoft.com/office/powerpoint/2010/main" val="188836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29993"/>
            <a:ext cx="10515600" cy="1325563"/>
          </a:xfrm>
        </p:spPr>
        <p:txBody>
          <a:bodyPr>
            <a:normAutofit/>
          </a:bodyPr>
          <a:lstStyle/>
          <a:p>
            <a:r>
              <a:rPr lang="en-US" sz="3730" dirty="0">
                <a:solidFill>
                  <a:srgbClr val="0D6FBD"/>
                </a:solidFill>
              </a:rPr>
              <a:t>Fixed Instrumentation</a:t>
            </a:r>
            <a:endParaRPr lang="en-US" sz="3730" b="1" dirty="0">
              <a:solidFill>
                <a:srgbClr val="0D6FBD"/>
              </a:solidFill>
            </a:endParaRPr>
          </a:p>
        </p:txBody>
      </p:sp>
      <p:sp>
        <p:nvSpPr>
          <p:cNvPr id="10" name="Content Placeholder 9"/>
          <p:cNvSpPr>
            <a:spLocks noGrp="1"/>
          </p:cNvSpPr>
          <p:nvPr>
            <p:ph idx="1"/>
          </p:nvPr>
        </p:nvSpPr>
        <p:spPr>
          <a:xfrm>
            <a:off x="838200" y="1455556"/>
            <a:ext cx="10004649" cy="4715087"/>
          </a:xfrm>
        </p:spPr>
        <p:txBody>
          <a:bodyPr vert="horz" lIns="121920" tIns="60960" rIns="121920" bIns="60960" rtlCol="0" anchor="t">
            <a:normAutofit/>
          </a:bodyPr>
          <a:lstStyle/>
          <a:p>
            <a:r>
              <a:rPr lang="en-US" dirty="0"/>
              <a:t>Instruments placed on or near a bridge</a:t>
            </a:r>
          </a:p>
          <a:p>
            <a:r>
              <a:rPr lang="en-US" dirty="0"/>
              <a:t>These instruments can monitor scour by measuring or observing:</a:t>
            </a:r>
          </a:p>
          <a:p>
            <a:pPr lvl="1"/>
            <a:r>
              <a:rPr lang="en-US" dirty="0"/>
              <a:t>Streambed elevations</a:t>
            </a:r>
          </a:p>
          <a:p>
            <a:pPr lvl="1"/>
            <a:r>
              <a:rPr lang="en-US" dirty="0"/>
              <a:t>Bridge or scour countermeasure movements</a:t>
            </a:r>
          </a:p>
          <a:p>
            <a:pPr lvl="1"/>
            <a:r>
              <a:rPr lang="en-US" dirty="0"/>
              <a:t>Water surface elevations</a:t>
            </a:r>
          </a:p>
          <a:p>
            <a:pPr lvl="1"/>
            <a:r>
              <a:rPr lang="en-US" dirty="0"/>
              <a:t>Flow </a:t>
            </a:r>
          </a:p>
          <a:p>
            <a:r>
              <a:rPr lang="en-US" dirty="0"/>
              <a:t>Live data is accessed through a database. Data can also be downloaded manually or by telemetry.</a:t>
            </a:r>
          </a:p>
          <a:p>
            <a:r>
              <a:rPr lang="en-US" dirty="0"/>
              <a:t>Data is currently stored on the USGS website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9443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77334" y="359304"/>
            <a:ext cx="11024033" cy="639763"/>
          </a:xfrm>
        </p:spPr>
        <p:txBody>
          <a:bodyPr>
            <a:noAutofit/>
          </a:bodyPr>
          <a:lstStyle/>
          <a:p>
            <a:r>
              <a:rPr lang="en-US" sz="3730" dirty="0">
                <a:solidFill>
                  <a:srgbClr val="0D6FBD"/>
                </a:solidFill>
              </a:rPr>
              <a:t>Types of fixed instrumentation used for </a:t>
            </a:r>
            <a:br>
              <a:rPr lang="en-US" sz="3730" dirty="0">
                <a:solidFill>
                  <a:srgbClr val="0D6FBD"/>
                </a:solidFill>
              </a:rPr>
            </a:br>
            <a:r>
              <a:rPr lang="en-US" sz="3730" dirty="0">
                <a:solidFill>
                  <a:srgbClr val="0D6FBD"/>
                </a:solidFill>
              </a:rPr>
              <a:t>SC scour monitoring</a:t>
            </a:r>
            <a:endParaRPr lang="en-US" sz="3730" b="1" dirty="0">
              <a:solidFill>
                <a:srgbClr val="0D6FBD"/>
              </a:solidFill>
            </a:endParaRPr>
          </a:p>
        </p:txBody>
      </p:sp>
      <p:sp>
        <p:nvSpPr>
          <p:cNvPr id="10" name="Content Placeholder 9"/>
          <p:cNvSpPr>
            <a:spLocks noGrp="1"/>
          </p:cNvSpPr>
          <p:nvPr>
            <p:ph idx="1"/>
          </p:nvPr>
        </p:nvSpPr>
        <p:spPr>
          <a:xfrm>
            <a:off x="677333" y="1422399"/>
            <a:ext cx="9470444" cy="4715087"/>
          </a:xfrm>
        </p:spPr>
        <p:txBody>
          <a:bodyPr vert="horz" lIns="121920" tIns="60960" rIns="121920" bIns="60960" rtlCol="0" anchor="t">
            <a:normAutofit/>
          </a:bodyPr>
          <a:lstStyle/>
          <a:p>
            <a:endParaRPr lang="en-US" sz="2933"/>
          </a:p>
          <a:p>
            <a:pPr marL="0" indent="0">
              <a:buNone/>
            </a:pPr>
            <a:endParaRPr lang="en-US"/>
          </a:p>
        </p:txBody>
      </p:sp>
      <p:sp>
        <p:nvSpPr>
          <p:cNvPr id="16" name="Rectangle 7">
            <a:extLst>
              <a:ext uri="{FF2B5EF4-FFF2-40B4-BE49-F238E27FC236}">
                <a16:creationId xmlns:a16="http://schemas.microsoft.com/office/drawing/2014/main" id="{5912A577-532D-58FC-CB99-A4D5BDE75FD5}"/>
              </a:ext>
            </a:extLst>
          </p:cNvPr>
          <p:cNvSpPr>
            <a:spLocks noChangeArrowheads="1"/>
          </p:cNvSpPr>
          <p:nvPr/>
        </p:nvSpPr>
        <p:spPr bwMode="auto">
          <a:xfrm>
            <a:off x="2199099" y="4577068"/>
            <a:ext cx="1181100" cy="369332"/>
          </a:xfrm>
          <a:prstGeom prst="rect">
            <a:avLst/>
          </a:prstGeom>
          <a:noFill/>
          <a:ln w="9525">
            <a:noFill/>
            <a:miter lim="800000"/>
            <a:headEnd type="none" w="sm" len="sm"/>
            <a:tailEnd type="none" w="sm" len="sm"/>
          </a:ln>
        </p:spPr>
        <p:txBody>
          <a:bodyPr>
            <a:spAutoFit/>
          </a:bodyPr>
          <a:lstStyle/>
          <a:p>
            <a:pPr eaLnBrk="0" hangingPunct="0"/>
            <a:r>
              <a:rPr lang="en-US"/>
              <a:t>Sonar</a:t>
            </a:r>
          </a:p>
        </p:txBody>
      </p:sp>
      <p:sp>
        <p:nvSpPr>
          <p:cNvPr id="26" name="Rectangle 8">
            <a:extLst>
              <a:ext uri="{FF2B5EF4-FFF2-40B4-BE49-F238E27FC236}">
                <a16:creationId xmlns:a16="http://schemas.microsoft.com/office/drawing/2014/main" id="{EDE89A77-49D6-1965-9D4F-E4487180ED54}"/>
              </a:ext>
            </a:extLst>
          </p:cNvPr>
          <p:cNvSpPr>
            <a:spLocks noChangeArrowheads="1"/>
          </p:cNvSpPr>
          <p:nvPr/>
        </p:nvSpPr>
        <p:spPr bwMode="auto">
          <a:xfrm>
            <a:off x="9802879" y="4412653"/>
            <a:ext cx="1217269" cy="400110"/>
          </a:xfrm>
          <a:prstGeom prst="rect">
            <a:avLst/>
          </a:prstGeom>
          <a:noFill/>
          <a:ln w="9525">
            <a:noFill/>
            <a:miter lim="800000"/>
            <a:headEnd type="none" w="sm" len="sm"/>
            <a:tailEnd type="none" w="sm" len="sm"/>
          </a:ln>
        </p:spPr>
        <p:txBody>
          <a:bodyPr wrap="square" lIns="121920" tIns="60960" rIns="121920" bIns="60960" anchor="t">
            <a:spAutoFit/>
          </a:bodyPr>
          <a:lstStyle/>
          <a:p>
            <a:pPr eaLnBrk="0" hangingPunct="0"/>
            <a:r>
              <a:rPr lang="en-US"/>
              <a:t>River cam</a:t>
            </a:r>
          </a:p>
        </p:txBody>
      </p:sp>
      <p:pic>
        <p:nvPicPr>
          <p:cNvPr id="2" name="Picture 1">
            <a:extLst>
              <a:ext uri="{FF2B5EF4-FFF2-40B4-BE49-F238E27FC236}">
                <a16:creationId xmlns:a16="http://schemas.microsoft.com/office/drawing/2014/main" id="{00880EF3-F856-4F9F-449C-ADEA38DDC9E0}"/>
              </a:ext>
            </a:extLst>
          </p:cNvPr>
          <p:cNvPicPr>
            <a:picLocks noChangeAspect="1"/>
          </p:cNvPicPr>
          <p:nvPr/>
        </p:nvPicPr>
        <p:blipFill>
          <a:blip r:embed="rId3"/>
          <a:stretch>
            <a:fillRect/>
          </a:stretch>
        </p:blipFill>
        <p:spPr>
          <a:xfrm>
            <a:off x="8869962" y="1558024"/>
            <a:ext cx="2831405" cy="2831405"/>
          </a:xfrm>
          <a:prstGeom prst="rect">
            <a:avLst/>
          </a:prstGeom>
          <a:ln w="3175">
            <a:solidFill>
              <a:schemeClr val="tx1"/>
            </a:solidFill>
          </a:ln>
        </p:spPr>
      </p:pic>
      <p:pic>
        <p:nvPicPr>
          <p:cNvPr id="1026" name="Picture 2" descr="USGS Current Conditions for USGS 01350480 LITTLE SCHOHARIE CREEK NEAR  MIDDLEBURGH NY">
            <a:extLst>
              <a:ext uri="{FF2B5EF4-FFF2-40B4-BE49-F238E27FC236}">
                <a16:creationId xmlns:a16="http://schemas.microsoft.com/office/drawing/2014/main" id="{13B31C76-42D9-2B9D-6314-32065FD29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256" y="1567218"/>
            <a:ext cx="3241465" cy="43219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Rectangle 8">
            <a:extLst>
              <a:ext uri="{FF2B5EF4-FFF2-40B4-BE49-F238E27FC236}">
                <a16:creationId xmlns:a16="http://schemas.microsoft.com/office/drawing/2014/main" id="{786F9851-3ED5-C525-7F92-4DBA038C5D8A}"/>
              </a:ext>
            </a:extLst>
          </p:cNvPr>
          <p:cNvSpPr>
            <a:spLocks noChangeArrowheads="1"/>
          </p:cNvSpPr>
          <p:nvPr/>
        </p:nvSpPr>
        <p:spPr bwMode="auto">
          <a:xfrm>
            <a:off x="6194687" y="5937431"/>
            <a:ext cx="1600200" cy="400110"/>
          </a:xfrm>
          <a:prstGeom prst="rect">
            <a:avLst/>
          </a:prstGeom>
          <a:noFill/>
          <a:ln w="9525">
            <a:noFill/>
            <a:miter lim="800000"/>
            <a:headEnd type="none" w="sm" len="sm"/>
            <a:tailEnd type="none" w="sm" len="sm"/>
          </a:ln>
        </p:spPr>
        <p:txBody>
          <a:bodyPr lIns="121920" tIns="60960" rIns="121920" bIns="60960" anchor="t">
            <a:spAutoFit/>
          </a:bodyPr>
          <a:lstStyle/>
          <a:p>
            <a:pPr eaLnBrk="0" hangingPunct="0"/>
            <a:r>
              <a:rPr lang="en-US"/>
              <a:t>Stream Gage</a:t>
            </a:r>
          </a:p>
        </p:txBody>
      </p:sp>
      <p:pic>
        <p:nvPicPr>
          <p:cNvPr id="6" name="Picture 5">
            <a:extLst>
              <a:ext uri="{FF2B5EF4-FFF2-40B4-BE49-F238E27FC236}">
                <a16:creationId xmlns:a16="http://schemas.microsoft.com/office/drawing/2014/main" id="{66674A4C-40C7-6675-5EB8-2623D17E21F3}"/>
              </a:ext>
            </a:extLst>
          </p:cNvPr>
          <p:cNvPicPr>
            <a:picLocks noChangeAspect="1"/>
          </p:cNvPicPr>
          <p:nvPr/>
        </p:nvPicPr>
        <p:blipFill>
          <a:blip r:embed="rId5"/>
          <a:stretch>
            <a:fillRect/>
          </a:stretch>
        </p:blipFill>
        <p:spPr>
          <a:xfrm>
            <a:off x="392135" y="1551867"/>
            <a:ext cx="4400629" cy="3001979"/>
          </a:xfrm>
          <a:prstGeom prst="rect">
            <a:avLst/>
          </a:prstGeom>
        </p:spPr>
      </p:pic>
    </p:spTree>
    <p:extLst>
      <p:ext uri="{BB962C8B-B14F-4D97-AF65-F5344CB8AC3E}">
        <p14:creationId xmlns:p14="http://schemas.microsoft.com/office/powerpoint/2010/main" val="416865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77333" y="359304"/>
            <a:ext cx="11187564" cy="639763"/>
          </a:xfrm>
        </p:spPr>
        <p:txBody>
          <a:bodyPr>
            <a:noAutofit/>
          </a:bodyPr>
          <a:lstStyle/>
          <a:p>
            <a:r>
              <a:rPr lang="en-US" sz="3730" dirty="0">
                <a:solidFill>
                  <a:srgbClr val="0D6FBD"/>
                </a:solidFill>
              </a:rPr>
              <a:t>River cam views</a:t>
            </a:r>
            <a:endParaRPr lang="en-US" sz="3730" b="1" dirty="0">
              <a:solidFill>
                <a:srgbClr val="0D6FBD"/>
              </a:solidFill>
            </a:endParaRPr>
          </a:p>
        </p:txBody>
      </p:sp>
      <p:pic>
        <p:nvPicPr>
          <p:cNvPr id="4" name="Picture 3">
            <a:extLst>
              <a:ext uri="{FF2B5EF4-FFF2-40B4-BE49-F238E27FC236}">
                <a16:creationId xmlns:a16="http://schemas.microsoft.com/office/drawing/2014/main" id="{2E4C560F-AB6A-A0AF-DC2A-2954383477F8}"/>
              </a:ext>
            </a:extLst>
          </p:cNvPr>
          <p:cNvPicPr>
            <a:picLocks noChangeAspect="1"/>
          </p:cNvPicPr>
          <p:nvPr/>
        </p:nvPicPr>
        <p:blipFill rotWithShape="1">
          <a:blip r:embed="rId3"/>
          <a:srcRect l="1981" b="12261"/>
          <a:stretch/>
        </p:blipFill>
        <p:spPr>
          <a:xfrm>
            <a:off x="5486401" y="753995"/>
            <a:ext cx="5039335" cy="3022423"/>
          </a:xfrm>
          <a:prstGeom prst="rect">
            <a:avLst/>
          </a:prstGeom>
        </p:spPr>
      </p:pic>
      <p:pic>
        <p:nvPicPr>
          <p:cNvPr id="6" name="Picture 5">
            <a:extLst>
              <a:ext uri="{FF2B5EF4-FFF2-40B4-BE49-F238E27FC236}">
                <a16:creationId xmlns:a16="http://schemas.microsoft.com/office/drawing/2014/main" id="{7EDAC8AF-709E-61E2-2D32-2825C2D6F651}"/>
              </a:ext>
            </a:extLst>
          </p:cNvPr>
          <p:cNvPicPr>
            <a:picLocks noChangeAspect="1"/>
          </p:cNvPicPr>
          <p:nvPr/>
        </p:nvPicPr>
        <p:blipFill>
          <a:blip r:embed="rId4"/>
          <a:stretch>
            <a:fillRect/>
          </a:stretch>
        </p:blipFill>
        <p:spPr>
          <a:xfrm>
            <a:off x="573994" y="999067"/>
            <a:ext cx="4430024" cy="2777351"/>
          </a:xfrm>
          <a:prstGeom prst="rect">
            <a:avLst/>
          </a:prstGeom>
        </p:spPr>
      </p:pic>
      <p:pic>
        <p:nvPicPr>
          <p:cNvPr id="11" name="Picture 10">
            <a:extLst>
              <a:ext uri="{FF2B5EF4-FFF2-40B4-BE49-F238E27FC236}">
                <a16:creationId xmlns:a16="http://schemas.microsoft.com/office/drawing/2014/main" id="{FF7A650E-1F68-7B65-20B9-D3E61988AFB6}"/>
              </a:ext>
            </a:extLst>
          </p:cNvPr>
          <p:cNvPicPr>
            <a:picLocks noChangeAspect="1"/>
          </p:cNvPicPr>
          <p:nvPr/>
        </p:nvPicPr>
        <p:blipFill>
          <a:blip r:embed="rId5"/>
          <a:stretch>
            <a:fillRect/>
          </a:stretch>
        </p:blipFill>
        <p:spPr>
          <a:xfrm>
            <a:off x="5747656" y="4070461"/>
            <a:ext cx="4232677" cy="2686700"/>
          </a:xfrm>
          <a:prstGeom prst="rect">
            <a:avLst/>
          </a:prstGeom>
        </p:spPr>
      </p:pic>
      <p:pic>
        <p:nvPicPr>
          <p:cNvPr id="13" name="Picture 12">
            <a:extLst>
              <a:ext uri="{FF2B5EF4-FFF2-40B4-BE49-F238E27FC236}">
                <a16:creationId xmlns:a16="http://schemas.microsoft.com/office/drawing/2014/main" id="{014139AF-2106-07B9-4F75-12EAFD9AB231}"/>
              </a:ext>
            </a:extLst>
          </p:cNvPr>
          <p:cNvPicPr>
            <a:picLocks noChangeAspect="1"/>
          </p:cNvPicPr>
          <p:nvPr/>
        </p:nvPicPr>
        <p:blipFill>
          <a:blip r:embed="rId6"/>
          <a:stretch>
            <a:fillRect/>
          </a:stretch>
        </p:blipFill>
        <p:spPr>
          <a:xfrm>
            <a:off x="456900" y="3776418"/>
            <a:ext cx="4664212" cy="3097271"/>
          </a:xfrm>
          <a:prstGeom prst="rect">
            <a:avLst/>
          </a:prstGeom>
        </p:spPr>
      </p:pic>
    </p:spTree>
    <p:extLst>
      <p:ext uri="{BB962C8B-B14F-4D97-AF65-F5344CB8AC3E}">
        <p14:creationId xmlns:p14="http://schemas.microsoft.com/office/powerpoint/2010/main" val="330515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CFA0-C303-388F-0D02-FB359B1CEBA6}"/>
              </a:ext>
            </a:extLst>
          </p:cNvPr>
          <p:cNvSpPr>
            <a:spLocks noGrp="1"/>
          </p:cNvSpPr>
          <p:nvPr>
            <p:ph type="title"/>
          </p:nvPr>
        </p:nvSpPr>
        <p:spPr/>
        <p:txBody>
          <a:bodyPr/>
          <a:lstStyle/>
          <a:p>
            <a:r>
              <a:rPr lang="en-US" sz="3733" dirty="0">
                <a:solidFill>
                  <a:srgbClr val="0D6FBD"/>
                </a:solidFill>
              </a:rPr>
              <a:t>Portable Instrumentation </a:t>
            </a:r>
          </a:p>
        </p:txBody>
      </p:sp>
      <p:sp>
        <p:nvSpPr>
          <p:cNvPr id="3" name="Content Placeholder 2">
            <a:extLst>
              <a:ext uri="{FF2B5EF4-FFF2-40B4-BE49-F238E27FC236}">
                <a16:creationId xmlns:a16="http://schemas.microsoft.com/office/drawing/2014/main" id="{55FDD861-88B5-A462-431B-7466F2BD3C08}"/>
              </a:ext>
            </a:extLst>
          </p:cNvPr>
          <p:cNvSpPr>
            <a:spLocks noGrp="1"/>
          </p:cNvSpPr>
          <p:nvPr>
            <p:ph sz="half" idx="1"/>
          </p:nvPr>
        </p:nvSpPr>
        <p:spPr/>
        <p:txBody>
          <a:bodyPr/>
          <a:lstStyle/>
          <a:p>
            <a:r>
              <a:rPr lang="en-US"/>
              <a:t>A tool or device not fixed on the bridge</a:t>
            </a:r>
          </a:p>
          <a:p>
            <a:r>
              <a:rPr lang="en-US"/>
              <a:t>Devices that provide readings at key locations at a specific point in time</a:t>
            </a:r>
          </a:p>
          <a:p>
            <a:r>
              <a:rPr lang="en-US"/>
              <a:t>They require a monitor to operate the device and control its movement</a:t>
            </a:r>
          </a:p>
          <a:p>
            <a:endParaRPr lang="en-US"/>
          </a:p>
        </p:txBody>
      </p:sp>
      <p:sp>
        <p:nvSpPr>
          <p:cNvPr id="6" name="TextBox 5">
            <a:extLst>
              <a:ext uri="{FF2B5EF4-FFF2-40B4-BE49-F238E27FC236}">
                <a16:creationId xmlns:a16="http://schemas.microsoft.com/office/drawing/2014/main" id="{6121A24D-C210-EC41-5FCF-05A7FF9B9833}"/>
              </a:ext>
            </a:extLst>
          </p:cNvPr>
          <p:cNvSpPr txBox="1"/>
          <p:nvPr/>
        </p:nvSpPr>
        <p:spPr>
          <a:xfrm>
            <a:off x="6395880" y="5117673"/>
            <a:ext cx="5186520" cy="502573"/>
          </a:xfrm>
          <a:prstGeom prst="rect">
            <a:avLst/>
          </a:prstGeom>
          <a:noFill/>
        </p:spPr>
        <p:txBody>
          <a:bodyPr wrap="square">
            <a:spAutoFit/>
          </a:bodyPr>
          <a:lstStyle/>
          <a:p>
            <a:r>
              <a:rPr lang="en-US" sz="1333">
                <a:latin typeface="Acumin Pro Condensed Black"/>
              </a:rPr>
              <a:t>USGS Scientist preparing an Acoustic Doppler Current Profiler in Mapleton, ND (Courtesy of USGS)</a:t>
            </a:r>
          </a:p>
        </p:txBody>
      </p:sp>
      <p:pic>
        <p:nvPicPr>
          <p:cNvPr id="7" name="Picture 2" descr="Image: Acoustic Doppler Current Profiler">
            <a:extLst>
              <a:ext uri="{FF2B5EF4-FFF2-40B4-BE49-F238E27FC236}">
                <a16:creationId xmlns:a16="http://schemas.microsoft.com/office/drawing/2014/main" id="{98CF3F57-C552-366E-E123-7E0BFBC61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5395" y="1847435"/>
            <a:ext cx="4885168" cy="327023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F5B6-6194-CD8C-44A3-AF4C7904F1A1}"/>
              </a:ext>
            </a:extLst>
          </p:cNvPr>
          <p:cNvSpPr>
            <a:spLocks noGrp="1"/>
          </p:cNvSpPr>
          <p:nvPr>
            <p:ph type="title"/>
          </p:nvPr>
        </p:nvSpPr>
        <p:spPr>
          <a:xfrm>
            <a:off x="838200" y="145397"/>
            <a:ext cx="10515600" cy="1325563"/>
          </a:xfrm>
        </p:spPr>
        <p:txBody>
          <a:bodyPr>
            <a:normAutofit/>
          </a:bodyPr>
          <a:lstStyle/>
          <a:p>
            <a:r>
              <a:rPr lang="en-US" sz="3730" dirty="0">
                <a:solidFill>
                  <a:srgbClr val="0D6FBD"/>
                </a:solidFill>
              </a:rPr>
              <a:t>Types of Portable Instruments </a:t>
            </a:r>
          </a:p>
        </p:txBody>
      </p:sp>
      <p:sp>
        <p:nvSpPr>
          <p:cNvPr id="3" name="Content Placeholder 2">
            <a:extLst>
              <a:ext uri="{FF2B5EF4-FFF2-40B4-BE49-F238E27FC236}">
                <a16:creationId xmlns:a16="http://schemas.microsoft.com/office/drawing/2014/main" id="{45E06A45-8474-AE03-2F4B-0E714215B134}"/>
              </a:ext>
            </a:extLst>
          </p:cNvPr>
          <p:cNvSpPr>
            <a:spLocks noGrp="1"/>
          </p:cNvSpPr>
          <p:nvPr>
            <p:ph sz="half" idx="1"/>
          </p:nvPr>
        </p:nvSpPr>
        <p:spPr>
          <a:xfrm>
            <a:off x="677333" y="1311020"/>
            <a:ext cx="5704915" cy="5159769"/>
          </a:xfrm>
        </p:spPr>
        <p:txBody>
          <a:bodyPr>
            <a:normAutofit/>
          </a:bodyPr>
          <a:lstStyle/>
          <a:p>
            <a:r>
              <a:rPr lang="en-US"/>
              <a:t>Physical Probes</a:t>
            </a:r>
          </a:p>
          <a:p>
            <a:pPr lvl="1"/>
            <a:r>
              <a:rPr lang="en-US"/>
              <a:t>Sounding weights</a:t>
            </a:r>
          </a:p>
          <a:p>
            <a:pPr lvl="1"/>
            <a:r>
              <a:rPr lang="en-US"/>
              <a:t>Extensible rods or poles</a:t>
            </a:r>
          </a:p>
          <a:p>
            <a:pPr lvl="1"/>
            <a:r>
              <a:rPr lang="en-US"/>
              <a:t>Weighted tapes</a:t>
            </a:r>
          </a:p>
          <a:p>
            <a:r>
              <a:rPr lang="en-US"/>
              <a:t>Sonar Instruments</a:t>
            </a:r>
          </a:p>
          <a:p>
            <a:pPr lvl="1"/>
            <a:r>
              <a:rPr lang="en-US"/>
              <a:t>Fathometers</a:t>
            </a:r>
          </a:p>
          <a:p>
            <a:pPr lvl="1"/>
            <a:r>
              <a:rPr lang="en-US"/>
              <a:t>Fish Finders</a:t>
            </a:r>
          </a:p>
          <a:p>
            <a:pPr lvl="1"/>
            <a:r>
              <a:rPr lang="en-US"/>
              <a:t>Multibeam</a:t>
            </a:r>
          </a:p>
          <a:p>
            <a:pPr lvl="1"/>
            <a:r>
              <a:rPr lang="en-US"/>
              <a:t>Acoustic Doppler Current Profilers (ADCP)</a:t>
            </a:r>
          </a:p>
          <a:p>
            <a:r>
              <a:rPr lang="en-US"/>
              <a:t>Geophysical Instruments</a:t>
            </a:r>
          </a:p>
          <a:p>
            <a:pPr lvl="1"/>
            <a:r>
              <a:rPr lang="en-US"/>
              <a:t>Ground penetrating radar </a:t>
            </a:r>
          </a:p>
          <a:p>
            <a:endParaRPr lang="en-US"/>
          </a:p>
        </p:txBody>
      </p:sp>
      <p:pic>
        <p:nvPicPr>
          <p:cNvPr id="1030" name="Picture 6" descr="Verifying Bridge Scour Sonar Accuracy">
            <a:extLst>
              <a:ext uri="{FF2B5EF4-FFF2-40B4-BE49-F238E27FC236}">
                <a16:creationId xmlns:a16="http://schemas.microsoft.com/office/drawing/2014/main" id="{E0D1D7AA-DF05-4CEE-2395-C12976DE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659" y="1420633"/>
            <a:ext cx="4837844" cy="345484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B4B77A-CC6B-B654-551E-90E0722E5615}"/>
              </a:ext>
            </a:extLst>
          </p:cNvPr>
          <p:cNvSpPr txBox="1"/>
          <p:nvPr/>
        </p:nvSpPr>
        <p:spPr>
          <a:xfrm>
            <a:off x="6673659" y="4927707"/>
            <a:ext cx="4837844" cy="707694"/>
          </a:xfrm>
          <a:prstGeom prst="rect">
            <a:avLst/>
          </a:prstGeom>
          <a:noFill/>
        </p:spPr>
        <p:txBody>
          <a:bodyPr wrap="square">
            <a:spAutoFit/>
          </a:bodyPr>
          <a:lstStyle/>
          <a:p>
            <a:pPr algn="ctr"/>
            <a:r>
              <a:rPr lang="en-US" sz="1333">
                <a:latin typeface="Acumin Pro Condensed Black"/>
              </a:rPr>
              <a:t>Monitor navigates a remote-controlled ADCP to measure streambed elevation at a highway bridge, (Payette River, Idaho) </a:t>
            </a:r>
          </a:p>
          <a:p>
            <a:pPr algn="ctr"/>
            <a:r>
              <a:rPr lang="en-US" sz="1333">
                <a:latin typeface="Acumin Pro Condensed Black"/>
              </a:rPr>
              <a:t>(Courtesy of USGS)</a:t>
            </a:r>
          </a:p>
        </p:txBody>
      </p:sp>
    </p:spTree>
    <p:extLst>
      <p:ext uri="{BB962C8B-B14F-4D97-AF65-F5344CB8AC3E}">
        <p14:creationId xmlns:p14="http://schemas.microsoft.com/office/powerpoint/2010/main" val="419655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C720DF-2B11-1080-FC32-73781199DBF0}"/>
              </a:ext>
            </a:extLst>
          </p:cNvPr>
          <p:cNvPicPr>
            <a:picLocks noChangeAspect="1"/>
          </p:cNvPicPr>
          <p:nvPr/>
        </p:nvPicPr>
        <p:blipFill rotWithShape="1">
          <a:blip r:embed="rId3"/>
          <a:srcRect b="2287"/>
          <a:stretch/>
        </p:blipFill>
        <p:spPr>
          <a:xfrm>
            <a:off x="5930901" y="664233"/>
            <a:ext cx="4738917" cy="5473253"/>
          </a:xfrm>
          <a:prstGeom prst="rect">
            <a:avLst/>
          </a:prstGeom>
        </p:spPr>
      </p:pic>
      <p:sp>
        <p:nvSpPr>
          <p:cNvPr id="9" name="Title 8"/>
          <p:cNvSpPr>
            <a:spLocks noGrp="1"/>
          </p:cNvSpPr>
          <p:nvPr>
            <p:ph type="title"/>
          </p:nvPr>
        </p:nvSpPr>
        <p:spPr>
          <a:xfrm>
            <a:off x="977296" y="188243"/>
            <a:ext cx="10905067" cy="639763"/>
          </a:xfrm>
        </p:spPr>
        <p:txBody>
          <a:bodyPr>
            <a:normAutofit/>
          </a:bodyPr>
          <a:lstStyle/>
          <a:p>
            <a:r>
              <a:rPr lang="en-US" sz="3730" dirty="0">
                <a:solidFill>
                  <a:srgbClr val="0D6FBD"/>
                </a:solidFill>
              </a:rPr>
              <a:t>Documentation for Flood Monitoring Forms</a:t>
            </a:r>
            <a:endParaRPr lang="en-US" sz="3730" b="1" dirty="0">
              <a:solidFill>
                <a:srgbClr val="0D6FBD"/>
              </a:solidFill>
            </a:endParaRPr>
          </a:p>
        </p:txBody>
      </p:sp>
      <p:sp>
        <p:nvSpPr>
          <p:cNvPr id="10" name="Content Placeholder 9"/>
          <p:cNvSpPr>
            <a:spLocks noGrp="1"/>
          </p:cNvSpPr>
          <p:nvPr>
            <p:ph idx="1"/>
          </p:nvPr>
        </p:nvSpPr>
        <p:spPr>
          <a:xfrm>
            <a:off x="677333" y="1422399"/>
            <a:ext cx="9470444" cy="4715087"/>
          </a:xfrm>
        </p:spPr>
        <p:txBody>
          <a:bodyPr vert="horz" lIns="121920" tIns="60960" rIns="121920" bIns="60960" rtlCol="0" anchor="t">
            <a:normAutofit/>
          </a:bodyPr>
          <a:lstStyle/>
          <a:p>
            <a:endParaRPr lang="en-US" sz="2933"/>
          </a:p>
          <a:p>
            <a:pPr marL="0" indent="0">
              <a:buNone/>
            </a:pPr>
            <a:endParaRPr lang="en-US"/>
          </a:p>
          <a:p>
            <a:endParaRPr lang="en-US"/>
          </a:p>
          <a:p>
            <a:endParaRPr lang="en-US"/>
          </a:p>
          <a:p>
            <a:endParaRPr lang="en-US"/>
          </a:p>
          <a:p>
            <a:endParaRPr lang="en-US"/>
          </a:p>
        </p:txBody>
      </p:sp>
      <p:pic>
        <p:nvPicPr>
          <p:cNvPr id="5" name="Picture 4">
            <a:extLst>
              <a:ext uri="{FF2B5EF4-FFF2-40B4-BE49-F238E27FC236}">
                <a16:creationId xmlns:a16="http://schemas.microsoft.com/office/drawing/2014/main" id="{4ADF74AA-ACC9-26B0-EDB9-DF7CF703583B}"/>
              </a:ext>
            </a:extLst>
          </p:cNvPr>
          <p:cNvPicPr>
            <a:picLocks noChangeAspect="1"/>
          </p:cNvPicPr>
          <p:nvPr/>
        </p:nvPicPr>
        <p:blipFill>
          <a:blip r:embed="rId4"/>
          <a:stretch>
            <a:fillRect/>
          </a:stretch>
        </p:blipFill>
        <p:spPr>
          <a:xfrm>
            <a:off x="677333" y="727885"/>
            <a:ext cx="4552209" cy="5473253"/>
          </a:xfrm>
          <a:prstGeom prst="rect">
            <a:avLst/>
          </a:prstGeom>
        </p:spPr>
      </p:pic>
    </p:spTree>
    <p:extLst>
      <p:ext uri="{BB962C8B-B14F-4D97-AF65-F5344CB8AC3E}">
        <p14:creationId xmlns:p14="http://schemas.microsoft.com/office/powerpoint/2010/main" val="3589244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F957-1EBC-AC25-7885-226F00715E87}"/>
              </a:ext>
            </a:extLst>
          </p:cNvPr>
          <p:cNvSpPr>
            <a:spLocks noGrp="1"/>
          </p:cNvSpPr>
          <p:nvPr>
            <p:ph type="title"/>
          </p:nvPr>
        </p:nvSpPr>
        <p:spPr>
          <a:xfrm>
            <a:off x="838200" y="241102"/>
            <a:ext cx="10515600" cy="1325563"/>
          </a:xfrm>
        </p:spPr>
        <p:txBody>
          <a:bodyPr>
            <a:normAutofit/>
          </a:bodyPr>
          <a:lstStyle/>
          <a:p>
            <a:r>
              <a:rPr lang="en-US" sz="3730" dirty="0">
                <a:solidFill>
                  <a:srgbClr val="0D6FBD"/>
                </a:solidFill>
              </a:rPr>
              <a:t>Flood Monitoring Form Sections</a:t>
            </a:r>
          </a:p>
        </p:txBody>
      </p:sp>
      <p:sp>
        <p:nvSpPr>
          <p:cNvPr id="3" name="Content Placeholder 2">
            <a:extLst>
              <a:ext uri="{FF2B5EF4-FFF2-40B4-BE49-F238E27FC236}">
                <a16:creationId xmlns:a16="http://schemas.microsoft.com/office/drawing/2014/main" id="{1475C91F-DC2F-88DF-6446-CCB4527709A1}"/>
              </a:ext>
            </a:extLst>
          </p:cNvPr>
          <p:cNvSpPr>
            <a:spLocks noGrp="1"/>
          </p:cNvSpPr>
          <p:nvPr>
            <p:ph idx="1"/>
          </p:nvPr>
        </p:nvSpPr>
        <p:spPr>
          <a:xfrm>
            <a:off x="838200" y="1442494"/>
            <a:ext cx="4537364" cy="1325563"/>
          </a:xfrm>
        </p:spPr>
        <p:txBody>
          <a:bodyPr>
            <a:normAutofit fontScale="92500" lnSpcReduction="10000"/>
          </a:bodyPr>
          <a:lstStyle/>
          <a:p>
            <a:pPr marL="514350" indent="-514350">
              <a:buFont typeface="+mj-lt"/>
              <a:buAutoNum type="arabicPeriod"/>
            </a:pPr>
            <a:r>
              <a:rPr lang="en-US" dirty="0"/>
              <a:t>General Information</a:t>
            </a:r>
          </a:p>
          <a:p>
            <a:pPr marL="514350" indent="-514350">
              <a:buFont typeface="+mj-lt"/>
              <a:buAutoNum type="arabicPeriod"/>
            </a:pPr>
            <a:r>
              <a:rPr lang="en-US" dirty="0"/>
              <a:t>Delayed Flood Monitoring</a:t>
            </a:r>
          </a:p>
          <a:p>
            <a:pPr marL="514350" indent="-514350">
              <a:buFont typeface="+mj-lt"/>
              <a:buAutoNum type="arabicPeriod"/>
            </a:pPr>
            <a:r>
              <a:rPr lang="en-US" dirty="0"/>
              <a:t>BridgeWatch Tickets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5BF7EB4B-9389-4339-7A14-B3AEC78BFD8E}"/>
              </a:ext>
            </a:extLst>
          </p:cNvPr>
          <p:cNvPicPr>
            <a:picLocks noChangeAspect="1"/>
          </p:cNvPicPr>
          <p:nvPr/>
        </p:nvPicPr>
        <p:blipFill rotWithShape="1">
          <a:blip r:embed="rId3"/>
          <a:srcRect l="888" t="4224" r="888" b="5284"/>
          <a:stretch/>
        </p:blipFill>
        <p:spPr>
          <a:xfrm>
            <a:off x="2419432" y="3069139"/>
            <a:ext cx="7108371" cy="1024630"/>
          </a:xfrm>
          <a:prstGeom prst="rect">
            <a:avLst/>
          </a:prstGeom>
          <a:ln w="19050">
            <a:solidFill>
              <a:srgbClr val="000000"/>
            </a:solidFill>
          </a:ln>
        </p:spPr>
      </p:pic>
      <p:sp>
        <p:nvSpPr>
          <p:cNvPr id="5" name="Content Placeholder 2">
            <a:extLst>
              <a:ext uri="{FF2B5EF4-FFF2-40B4-BE49-F238E27FC236}">
                <a16:creationId xmlns:a16="http://schemas.microsoft.com/office/drawing/2014/main" id="{E39E1855-AB1E-891E-7918-A6C0053BF008}"/>
              </a:ext>
            </a:extLst>
          </p:cNvPr>
          <p:cNvSpPr txBox="1">
            <a:spLocks/>
          </p:cNvSpPr>
          <p:nvPr/>
        </p:nvSpPr>
        <p:spPr>
          <a:xfrm>
            <a:off x="5973616" y="1425568"/>
            <a:ext cx="5380182"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4"/>
            </a:pPr>
            <a:r>
              <a:rPr lang="en-US" sz="2600" dirty="0"/>
              <a:t>Flood Monitoring Personnel</a:t>
            </a:r>
          </a:p>
          <a:p>
            <a:pPr marL="514350" indent="-514350">
              <a:buFont typeface="+mj-lt"/>
              <a:buAutoNum type="arabicPeriod" startAt="4"/>
            </a:pPr>
            <a:r>
              <a:rPr lang="en-US" sz="2600" dirty="0"/>
              <a:t>Critical Bent Information</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100D63C1-C686-CBA6-2A49-FAAE45A316FF}"/>
              </a:ext>
            </a:extLst>
          </p:cNvPr>
          <p:cNvPicPr>
            <a:picLocks noChangeAspect="1"/>
          </p:cNvPicPr>
          <p:nvPr/>
        </p:nvPicPr>
        <p:blipFill>
          <a:blip r:embed="rId4"/>
          <a:stretch>
            <a:fillRect/>
          </a:stretch>
        </p:blipFill>
        <p:spPr>
          <a:xfrm>
            <a:off x="3543761" y="4296788"/>
            <a:ext cx="4859711" cy="2058010"/>
          </a:xfrm>
          <a:prstGeom prst="rect">
            <a:avLst/>
          </a:prstGeom>
        </p:spPr>
      </p:pic>
    </p:spTree>
    <p:extLst>
      <p:ext uri="{BB962C8B-B14F-4D97-AF65-F5344CB8AC3E}">
        <p14:creationId xmlns:p14="http://schemas.microsoft.com/office/powerpoint/2010/main" val="4754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7179-711A-3FBE-8FA9-165867DF7691}"/>
              </a:ext>
            </a:extLst>
          </p:cNvPr>
          <p:cNvSpPr>
            <a:spLocks noGrp="1"/>
          </p:cNvSpPr>
          <p:nvPr>
            <p:ph type="title"/>
          </p:nvPr>
        </p:nvSpPr>
        <p:spPr/>
        <p:txBody>
          <a:bodyPr/>
          <a:lstStyle/>
          <a:p>
            <a:r>
              <a:rPr lang="en-US" sz="3733" dirty="0">
                <a:solidFill>
                  <a:srgbClr val="0D6FBD"/>
                </a:solidFill>
              </a:rPr>
              <a:t>Flood Monitoring</a:t>
            </a:r>
          </a:p>
        </p:txBody>
      </p:sp>
      <p:sp>
        <p:nvSpPr>
          <p:cNvPr id="3" name="Content Placeholder 2">
            <a:extLst>
              <a:ext uri="{FF2B5EF4-FFF2-40B4-BE49-F238E27FC236}">
                <a16:creationId xmlns:a16="http://schemas.microsoft.com/office/drawing/2014/main" id="{1ADEE2EA-0E29-7A61-8AA0-BFC8646AB3CD}"/>
              </a:ext>
            </a:extLst>
          </p:cNvPr>
          <p:cNvSpPr>
            <a:spLocks noGrp="1"/>
          </p:cNvSpPr>
          <p:nvPr>
            <p:ph sz="half" idx="1"/>
          </p:nvPr>
        </p:nvSpPr>
        <p:spPr>
          <a:xfrm>
            <a:off x="956234" y="1949421"/>
            <a:ext cx="5670884" cy="3661266"/>
          </a:xfrm>
        </p:spPr>
        <p:txBody>
          <a:bodyPr>
            <a:normAutofit/>
          </a:bodyPr>
          <a:lstStyle/>
          <a:p>
            <a:pPr marL="0" indent="0">
              <a:buNone/>
            </a:pPr>
            <a:r>
              <a:rPr lang="en-US" sz="4000" dirty="0"/>
              <a:t>Checking flood and scour conditions at a bridge during riverine and tidal events </a:t>
            </a:r>
          </a:p>
          <a:p>
            <a:r>
              <a:rPr lang="en-US" dirty="0"/>
              <a:t>Thresholds or</a:t>
            </a:r>
          </a:p>
          <a:p>
            <a:r>
              <a:rPr lang="en-US" dirty="0"/>
              <a:t>Observation</a:t>
            </a:r>
          </a:p>
          <a:p>
            <a:pPr marL="0" indent="0">
              <a:buNone/>
            </a:pPr>
            <a:endParaRPr lang="en-US" sz="4000" dirty="0"/>
          </a:p>
          <a:p>
            <a:pPr marL="0" indent="0">
              <a:buNone/>
            </a:pPr>
            <a:endParaRPr lang="en-US" sz="4000" dirty="0"/>
          </a:p>
          <a:p>
            <a:pPr marL="0" indent="0">
              <a:buNone/>
            </a:pPr>
            <a:endParaRPr lang="en-US" dirty="0"/>
          </a:p>
          <a:p>
            <a:pPr marL="0" indent="0">
              <a:buNone/>
            </a:pPr>
            <a:endParaRPr lang="en-US" dirty="0"/>
          </a:p>
        </p:txBody>
      </p:sp>
      <p:pic>
        <p:nvPicPr>
          <p:cNvPr id="8" name="Content Placeholder 7">
            <a:extLst>
              <a:ext uri="{FF2B5EF4-FFF2-40B4-BE49-F238E27FC236}">
                <a16:creationId xmlns:a16="http://schemas.microsoft.com/office/drawing/2014/main" id="{D837EF81-960C-BE2E-58B6-32C33CA28887}"/>
              </a:ext>
            </a:extLst>
          </p:cNvPr>
          <p:cNvPicPr>
            <a:picLocks noGrp="1" noChangeAspect="1"/>
          </p:cNvPicPr>
          <p:nvPr>
            <p:ph sz="half" idx="2"/>
          </p:nvPr>
        </p:nvPicPr>
        <p:blipFill rotWithShape="1">
          <a:blip r:embed="rId3"/>
          <a:srcRect r="50827" b="17696"/>
          <a:stretch/>
        </p:blipFill>
        <p:spPr>
          <a:xfrm>
            <a:off x="7661835" y="520161"/>
            <a:ext cx="3573931" cy="2796972"/>
          </a:xfrm>
          <a:prstGeom prst="rect">
            <a:avLst/>
          </a:prstGeom>
        </p:spPr>
      </p:pic>
      <p:pic>
        <p:nvPicPr>
          <p:cNvPr id="9" name="Picture 8">
            <a:extLst>
              <a:ext uri="{FF2B5EF4-FFF2-40B4-BE49-F238E27FC236}">
                <a16:creationId xmlns:a16="http://schemas.microsoft.com/office/drawing/2014/main" id="{735BEED3-82A6-58C7-A674-D16A6CAA74C3}"/>
              </a:ext>
            </a:extLst>
          </p:cNvPr>
          <p:cNvPicPr>
            <a:picLocks noChangeAspect="1"/>
          </p:cNvPicPr>
          <p:nvPr/>
        </p:nvPicPr>
        <p:blipFill rotWithShape="1">
          <a:blip r:embed="rId4"/>
          <a:srcRect l="49251" b="17217"/>
          <a:stretch/>
        </p:blipFill>
        <p:spPr>
          <a:xfrm>
            <a:off x="7661835" y="3028214"/>
            <a:ext cx="3705413" cy="2843892"/>
          </a:xfrm>
          <a:prstGeom prst="rect">
            <a:avLst/>
          </a:prstGeom>
        </p:spPr>
      </p:pic>
      <p:pic>
        <p:nvPicPr>
          <p:cNvPr id="10" name="Picture 9">
            <a:extLst>
              <a:ext uri="{FF2B5EF4-FFF2-40B4-BE49-F238E27FC236}">
                <a16:creationId xmlns:a16="http://schemas.microsoft.com/office/drawing/2014/main" id="{6F7949C9-F4F0-6520-8D4E-C5AEB55B4A78}"/>
              </a:ext>
            </a:extLst>
          </p:cNvPr>
          <p:cNvPicPr>
            <a:picLocks noChangeAspect="1"/>
          </p:cNvPicPr>
          <p:nvPr/>
        </p:nvPicPr>
        <p:blipFill rotWithShape="1">
          <a:blip r:embed="rId5"/>
          <a:srcRect l="3888" t="82590" r="6225"/>
          <a:stretch/>
        </p:blipFill>
        <p:spPr>
          <a:xfrm>
            <a:off x="6941064" y="5872106"/>
            <a:ext cx="5015472" cy="486823"/>
          </a:xfrm>
          <a:prstGeom prst="rect">
            <a:avLst/>
          </a:prstGeom>
        </p:spPr>
      </p:pic>
    </p:spTree>
    <p:extLst>
      <p:ext uri="{BB962C8B-B14F-4D97-AF65-F5344CB8AC3E}">
        <p14:creationId xmlns:p14="http://schemas.microsoft.com/office/powerpoint/2010/main" val="3672529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F957-1EBC-AC25-7885-226F00715E87}"/>
              </a:ext>
            </a:extLst>
          </p:cNvPr>
          <p:cNvSpPr>
            <a:spLocks noGrp="1"/>
          </p:cNvSpPr>
          <p:nvPr>
            <p:ph type="title"/>
          </p:nvPr>
        </p:nvSpPr>
        <p:spPr>
          <a:xfrm>
            <a:off x="838200" y="153192"/>
            <a:ext cx="10515600" cy="1325563"/>
          </a:xfrm>
        </p:spPr>
        <p:txBody>
          <a:bodyPr>
            <a:normAutofit/>
          </a:bodyPr>
          <a:lstStyle/>
          <a:p>
            <a:r>
              <a:rPr lang="en-US" sz="3730" dirty="0">
                <a:solidFill>
                  <a:srgbClr val="0D6FBD"/>
                </a:solidFill>
              </a:rPr>
              <a:t>Flood Monitoring Form Sections</a:t>
            </a:r>
          </a:p>
        </p:txBody>
      </p:sp>
      <p:sp>
        <p:nvSpPr>
          <p:cNvPr id="3" name="Content Placeholder 2">
            <a:extLst>
              <a:ext uri="{FF2B5EF4-FFF2-40B4-BE49-F238E27FC236}">
                <a16:creationId xmlns:a16="http://schemas.microsoft.com/office/drawing/2014/main" id="{1475C91F-DC2F-88DF-6446-CCB4527709A1}"/>
              </a:ext>
            </a:extLst>
          </p:cNvPr>
          <p:cNvSpPr>
            <a:spLocks noGrp="1"/>
          </p:cNvSpPr>
          <p:nvPr>
            <p:ph idx="1"/>
          </p:nvPr>
        </p:nvSpPr>
        <p:spPr>
          <a:xfrm>
            <a:off x="838200" y="1478755"/>
            <a:ext cx="10515600" cy="4351338"/>
          </a:xfrm>
        </p:spPr>
        <p:txBody>
          <a:bodyPr/>
          <a:lstStyle/>
          <a:p>
            <a:pPr marL="514350" indent="-514350">
              <a:buFont typeface="+mj-lt"/>
              <a:buAutoNum type="arabicPeriod" startAt="6"/>
            </a:pPr>
            <a:r>
              <a:rPr lang="en-US" dirty="0"/>
              <a:t>Flood Monitoring Visits</a:t>
            </a:r>
          </a:p>
          <a:p>
            <a:pPr lvl="1"/>
            <a:r>
              <a:rPr lang="en-US" dirty="0"/>
              <a:t>Monitoring Log</a:t>
            </a:r>
          </a:p>
          <a:p>
            <a:pPr lvl="1"/>
            <a:r>
              <a:rPr lang="en-US" dirty="0"/>
              <a:t>Monitoring Items to Watch</a:t>
            </a:r>
          </a:p>
          <a:p>
            <a:pPr marL="514350" indent="-514350">
              <a:buFont typeface="+mj-lt"/>
              <a:buAutoNum type="arabicPeriod" startAt="6"/>
            </a:pPr>
            <a:r>
              <a:rPr lang="en-US" dirty="0"/>
              <a:t>Tapedown Measurements</a:t>
            </a:r>
          </a:p>
          <a:p>
            <a:endParaRPr lang="en-US" dirty="0"/>
          </a:p>
          <a:p>
            <a:endParaRPr lang="en-US" dirty="0"/>
          </a:p>
          <a:p>
            <a:endParaRPr lang="en-US" dirty="0"/>
          </a:p>
        </p:txBody>
      </p:sp>
      <p:pic>
        <p:nvPicPr>
          <p:cNvPr id="5" name="Content Placeholder 6">
            <a:extLst>
              <a:ext uri="{FF2B5EF4-FFF2-40B4-BE49-F238E27FC236}">
                <a16:creationId xmlns:a16="http://schemas.microsoft.com/office/drawing/2014/main" id="{5E4C4B49-8DB0-24F7-3243-86C25C958B08}"/>
              </a:ext>
            </a:extLst>
          </p:cNvPr>
          <p:cNvPicPr>
            <a:picLocks noChangeAspect="1"/>
          </p:cNvPicPr>
          <p:nvPr/>
        </p:nvPicPr>
        <p:blipFill rotWithShape="1">
          <a:blip r:embed="rId3"/>
          <a:srcRect l="680" t="1097" r="766" b="940"/>
          <a:stretch/>
        </p:blipFill>
        <p:spPr>
          <a:xfrm>
            <a:off x="7274809" y="1424840"/>
            <a:ext cx="4078991" cy="2406915"/>
          </a:xfrm>
          <a:prstGeom prst="rect">
            <a:avLst/>
          </a:prstGeom>
          <a:ln w="19050">
            <a:solidFill>
              <a:schemeClr val="tx1"/>
            </a:solidFill>
          </a:ln>
        </p:spPr>
      </p:pic>
      <p:pic>
        <p:nvPicPr>
          <p:cNvPr id="6" name="Picture 5">
            <a:extLst>
              <a:ext uri="{FF2B5EF4-FFF2-40B4-BE49-F238E27FC236}">
                <a16:creationId xmlns:a16="http://schemas.microsoft.com/office/drawing/2014/main" id="{7AD88142-0BC4-E952-4F3E-FF92751B2C72}"/>
              </a:ext>
            </a:extLst>
          </p:cNvPr>
          <p:cNvPicPr>
            <a:picLocks noChangeAspect="1"/>
          </p:cNvPicPr>
          <p:nvPr/>
        </p:nvPicPr>
        <p:blipFill rotWithShape="1">
          <a:blip r:embed="rId4"/>
          <a:srcRect l="833" t="2150" r="1489" b="4291"/>
          <a:stretch/>
        </p:blipFill>
        <p:spPr>
          <a:xfrm>
            <a:off x="942617" y="3608913"/>
            <a:ext cx="5596729" cy="2553623"/>
          </a:xfrm>
          <a:prstGeom prst="rect">
            <a:avLst/>
          </a:prstGeom>
          <a:ln w="19050">
            <a:solidFill>
              <a:schemeClr val="tx1"/>
            </a:solidFill>
          </a:ln>
        </p:spPr>
      </p:pic>
      <p:pic>
        <p:nvPicPr>
          <p:cNvPr id="7" name="Picture 6">
            <a:extLst>
              <a:ext uri="{FF2B5EF4-FFF2-40B4-BE49-F238E27FC236}">
                <a16:creationId xmlns:a16="http://schemas.microsoft.com/office/drawing/2014/main" id="{83C57077-D086-F2C5-09D8-06C0F18B9730}"/>
              </a:ext>
            </a:extLst>
          </p:cNvPr>
          <p:cNvPicPr>
            <a:picLocks noChangeAspect="1"/>
          </p:cNvPicPr>
          <p:nvPr/>
        </p:nvPicPr>
        <p:blipFill>
          <a:blip r:embed="rId5"/>
          <a:stretch>
            <a:fillRect/>
          </a:stretch>
        </p:blipFill>
        <p:spPr>
          <a:xfrm>
            <a:off x="7889830" y="4006794"/>
            <a:ext cx="3322608" cy="2280102"/>
          </a:xfrm>
          <a:prstGeom prst="rect">
            <a:avLst/>
          </a:prstGeom>
        </p:spPr>
      </p:pic>
    </p:spTree>
    <p:extLst>
      <p:ext uri="{BB962C8B-B14F-4D97-AF65-F5344CB8AC3E}">
        <p14:creationId xmlns:p14="http://schemas.microsoft.com/office/powerpoint/2010/main" val="466272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86465"/>
            <a:ext cx="10515600" cy="1325563"/>
          </a:xfrm>
        </p:spPr>
        <p:txBody>
          <a:bodyPr>
            <a:normAutofit/>
          </a:bodyPr>
          <a:lstStyle/>
          <a:p>
            <a:r>
              <a:rPr lang="en-US" sz="3730" dirty="0">
                <a:solidFill>
                  <a:srgbClr val="0D6FBD"/>
                </a:solidFill>
              </a:rPr>
              <a:t>Best Practices for Flood Monitoring</a:t>
            </a:r>
          </a:p>
        </p:txBody>
      </p:sp>
      <p:sp>
        <p:nvSpPr>
          <p:cNvPr id="10" name="Content Placeholder 9"/>
          <p:cNvSpPr>
            <a:spLocks noGrp="1"/>
          </p:cNvSpPr>
          <p:nvPr>
            <p:ph idx="1"/>
          </p:nvPr>
        </p:nvSpPr>
        <p:spPr>
          <a:xfrm>
            <a:off x="678180" y="1513708"/>
            <a:ext cx="9470444" cy="4715087"/>
          </a:xfrm>
        </p:spPr>
        <p:txBody>
          <a:bodyPr vert="horz" lIns="121920" tIns="60960" rIns="121920" bIns="60960" rtlCol="0" anchor="t">
            <a:normAutofit/>
          </a:bodyPr>
          <a:lstStyle/>
          <a:p>
            <a:r>
              <a:rPr lang="en-US" dirty="0">
                <a:effectLst/>
                <a:latin typeface="+mn-lt"/>
                <a:ea typeface="Acumin Pro"/>
                <a:cs typeface="Times New Roman" panose="02020603050405020304" pitchFamily="18" charset="0"/>
              </a:rPr>
              <a:t>Key elements: </a:t>
            </a:r>
            <a:endParaRPr lang="en-US" dirty="0">
              <a:latin typeface="+mn-lt"/>
            </a:endParaRPr>
          </a:p>
          <a:p>
            <a:pPr lvl="1"/>
            <a:r>
              <a:rPr lang="en-US" dirty="0"/>
              <a:t>Preparation</a:t>
            </a:r>
          </a:p>
          <a:p>
            <a:pPr lvl="2"/>
            <a:r>
              <a:rPr lang="en-US" dirty="0"/>
              <a:t>Review the FMGM and training modules in advance</a:t>
            </a:r>
          </a:p>
          <a:p>
            <a:pPr lvl="1"/>
            <a:r>
              <a:rPr lang="en-US" dirty="0">
                <a:effectLst/>
                <a:latin typeface="+mn-lt"/>
                <a:ea typeface="Acumin Pro"/>
                <a:cs typeface="Times New Roman" panose="02020603050405020304" pitchFamily="18" charset="0"/>
              </a:rPr>
              <a:t>Trained personnel, who are familiar with the area if possible</a:t>
            </a:r>
          </a:p>
          <a:p>
            <a:pPr lvl="1"/>
            <a:r>
              <a:rPr lang="en-US" dirty="0">
                <a:effectLst/>
                <a:latin typeface="+mn-lt"/>
                <a:ea typeface="Acumin Pro"/>
                <a:cs typeface="Times New Roman" panose="02020603050405020304" pitchFamily="18" charset="0"/>
              </a:rPr>
              <a:t>Continuing coordination between the monitors in the field, maintenance personnel, SCDOT engineers, and partnering agencies </a:t>
            </a:r>
          </a:p>
          <a:p>
            <a:pPr lvl="1"/>
            <a:r>
              <a:rPr lang="en-US" sz="2667" dirty="0">
                <a:latin typeface="Acumin Pro"/>
                <a:ea typeface="Acumin Pro"/>
                <a:cs typeface="Times New Roman" panose="02020603050405020304" pitchFamily="18" charset="0"/>
              </a:rPr>
              <a:t>Bridge information needed for monitoring and scour inspections (POA, Scour Summary Sheet, etc.) is in a portable format and accessible in the field</a:t>
            </a:r>
          </a:p>
          <a:p>
            <a:pPr lvl="2"/>
            <a:r>
              <a:rPr lang="en-US" dirty="0">
                <a:latin typeface="Acumin Pro"/>
                <a:ea typeface="Acumin Pro"/>
                <a:cs typeface="Times New Roman" panose="02020603050405020304" pitchFamily="18" charset="0"/>
              </a:rPr>
              <a:t>Tablet with hotspot or </a:t>
            </a:r>
            <a:r>
              <a:rPr lang="en-US" dirty="0" err="1">
                <a:latin typeface="Acumin Pro"/>
                <a:ea typeface="Acumin Pro"/>
                <a:cs typeface="Times New Roman" panose="02020603050405020304" pitchFamily="18" charset="0"/>
              </a:rPr>
              <a:t>BridgeWatch</a:t>
            </a:r>
            <a:r>
              <a:rPr lang="en-US" dirty="0">
                <a:latin typeface="Acumin Pro"/>
                <a:ea typeface="Acumin Pro"/>
                <a:cs typeface="Times New Roman" panose="02020603050405020304" pitchFamily="18" charset="0"/>
              </a:rPr>
              <a:t> app offline</a:t>
            </a:r>
          </a:p>
          <a:p>
            <a:pPr lvl="2"/>
            <a:r>
              <a:rPr lang="en-US" dirty="0">
                <a:effectLst/>
                <a:latin typeface="Acumin Pro"/>
                <a:ea typeface="Acumin Pro"/>
                <a:cs typeface="Times New Roman" panose="02020603050405020304" pitchFamily="18" charset="0"/>
              </a:rPr>
              <a:t>If an electronic device is not available, prepare hard copies</a:t>
            </a:r>
          </a:p>
          <a:p>
            <a:pPr lvl="1"/>
            <a:endParaRPr lang="en-US" dirty="0">
              <a:latin typeface="+mn-lt"/>
            </a:endParaRPr>
          </a:p>
          <a:p>
            <a:endParaRPr lang="en-US" dirty="0"/>
          </a:p>
          <a:p>
            <a:endParaRPr lang="en-US" dirty="0"/>
          </a:p>
          <a:p>
            <a:endParaRPr lang="en-US" dirty="0"/>
          </a:p>
        </p:txBody>
      </p:sp>
    </p:spTree>
    <p:extLst>
      <p:ext uri="{BB962C8B-B14F-4D97-AF65-F5344CB8AC3E}">
        <p14:creationId xmlns:p14="http://schemas.microsoft.com/office/powerpoint/2010/main" val="731083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US" dirty="0"/>
            </a:br>
            <a:r>
              <a:rPr lang="en-US" dirty="0"/>
              <a:t>Thank you!</a:t>
            </a:r>
            <a:br>
              <a:rPr lang="en-US" dirty="0"/>
            </a:br>
            <a:endParaRPr lang="en-US" dirty="0"/>
          </a:p>
        </p:txBody>
      </p:sp>
      <p:pic>
        <p:nvPicPr>
          <p:cNvPr id="6" name="Picture 5">
            <a:extLst>
              <a:ext uri="{FF2B5EF4-FFF2-40B4-BE49-F238E27FC236}">
                <a16:creationId xmlns:a16="http://schemas.microsoft.com/office/drawing/2014/main" id="{7224B7DD-3979-4B16-9E72-4AEBF3DE6FAE}"/>
              </a:ext>
            </a:extLst>
          </p:cNvPr>
          <p:cNvPicPr>
            <a:picLocks noChangeAspect="1"/>
          </p:cNvPicPr>
          <p:nvPr/>
        </p:nvPicPr>
        <p:blipFill>
          <a:blip r:embed="rId2"/>
          <a:srcRect/>
          <a:stretch/>
        </p:blipFill>
        <p:spPr>
          <a:xfrm>
            <a:off x="9481401" y="2557038"/>
            <a:ext cx="2286780" cy="1799337"/>
          </a:xfrm>
          <a:prstGeom prst="rect">
            <a:avLst/>
          </a:prstGeom>
        </p:spPr>
      </p:pic>
    </p:spTree>
    <p:extLst>
      <p:ext uri="{BB962C8B-B14F-4D97-AF65-F5344CB8AC3E}">
        <p14:creationId xmlns:p14="http://schemas.microsoft.com/office/powerpoint/2010/main" val="251097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24494"/>
            <a:ext cx="10515600" cy="1325563"/>
          </a:xfrm>
        </p:spPr>
        <p:txBody>
          <a:bodyPr/>
          <a:lstStyle/>
          <a:p>
            <a:r>
              <a:rPr lang="en-US" sz="3733" dirty="0">
                <a:solidFill>
                  <a:srgbClr val="0D6FBD"/>
                </a:solidFill>
              </a:rPr>
              <a:t>Why is Flood Monitoring Required? </a:t>
            </a:r>
          </a:p>
        </p:txBody>
      </p:sp>
      <p:sp>
        <p:nvSpPr>
          <p:cNvPr id="10" name="Content Placeholder 9"/>
          <p:cNvSpPr>
            <a:spLocks noGrp="1"/>
          </p:cNvSpPr>
          <p:nvPr>
            <p:ph sz="half" idx="1"/>
          </p:nvPr>
        </p:nvSpPr>
        <p:spPr/>
        <p:txBody>
          <a:bodyPr vert="horz" lIns="121920" tIns="60960" rIns="121920" bIns="60960" rtlCol="0" anchor="t">
            <a:normAutofit/>
          </a:bodyPr>
          <a:lstStyle/>
          <a:p>
            <a:pPr marL="0" indent="0">
              <a:buNone/>
            </a:pPr>
            <a:r>
              <a:rPr lang="en-US" dirty="0">
                <a:solidFill>
                  <a:srgbClr val="0D6FBD"/>
                </a:solidFill>
              </a:rPr>
              <a:t>Safety</a:t>
            </a:r>
          </a:p>
          <a:p>
            <a:r>
              <a:rPr lang="en-US" dirty="0"/>
              <a:t>Flood monitoring serves to protect the safety of the traveling public  during flood events </a:t>
            </a:r>
          </a:p>
          <a:p>
            <a:endParaRPr lang="en-US" dirty="0"/>
          </a:p>
        </p:txBody>
      </p:sp>
      <p:sp>
        <p:nvSpPr>
          <p:cNvPr id="5" name="TextBox 4">
            <a:extLst>
              <a:ext uri="{FF2B5EF4-FFF2-40B4-BE49-F238E27FC236}">
                <a16:creationId xmlns:a16="http://schemas.microsoft.com/office/drawing/2014/main" id="{A712D09B-7E0C-99E1-895E-B16C465DA941}"/>
              </a:ext>
            </a:extLst>
          </p:cNvPr>
          <p:cNvSpPr txBox="1"/>
          <p:nvPr/>
        </p:nvSpPr>
        <p:spPr>
          <a:xfrm>
            <a:off x="6726990" y="5560290"/>
            <a:ext cx="4995089" cy="615553"/>
          </a:xfrm>
          <a:prstGeom prst="rect">
            <a:avLst/>
          </a:prstGeom>
          <a:noFill/>
        </p:spPr>
        <p:txBody>
          <a:bodyPr wrap="square" lIns="121920" tIns="60960" rIns="121920" bIns="60960" rtlCol="0" anchor="t">
            <a:spAutoFit/>
          </a:bodyPr>
          <a:lstStyle/>
          <a:p>
            <a:pPr algn="ctr"/>
            <a:r>
              <a:rPr lang="en-US" sz="1600"/>
              <a:t>Embankment Erosion at S-28-47 </a:t>
            </a:r>
          </a:p>
          <a:p>
            <a:pPr algn="ctr"/>
            <a:r>
              <a:rPr lang="en-US" sz="1600"/>
              <a:t>Over Spears Creek (October 2015 Flood)</a:t>
            </a:r>
          </a:p>
        </p:txBody>
      </p:sp>
      <p:pic>
        <p:nvPicPr>
          <p:cNvPr id="6" name="Picture 5">
            <a:extLst>
              <a:ext uri="{FF2B5EF4-FFF2-40B4-BE49-F238E27FC236}">
                <a16:creationId xmlns:a16="http://schemas.microsoft.com/office/drawing/2014/main" id="{BC9E9ACD-39B6-E0CA-26A0-FE03AA5B3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22810" y="1857954"/>
            <a:ext cx="4223325" cy="3167493"/>
          </a:xfrm>
          <a:prstGeom prst="rect">
            <a:avLst/>
          </a:prstGeom>
          <a:ln w="28575">
            <a:solidFill>
              <a:schemeClr val="tx1"/>
            </a:solidFill>
          </a:ln>
        </p:spPr>
      </p:pic>
      <p:cxnSp>
        <p:nvCxnSpPr>
          <p:cNvPr id="3" name="Straight Connector 2">
            <a:extLst>
              <a:ext uri="{FF2B5EF4-FFF2-40B4-BE49-F238E27FC236}">
                <a16:creationId xmlns:a16="http://schemas.microsoft.com/office/drawing/2014/main" id="{C2FFA52A-7347-36F6-7D0D-1713944094D4}"/>
              </a:ext>
            </a:extLst>
          </p:cNvPr>
          <p:cNvCxnSpPr/>
          <p:nvPr/>
        </p:nvCxnSpPr>
        <p:spPr>
          <a:xfrm flipV="1">
            <a:off x="1333850" y="1216404"/>
            <a:ext cx="8263156" cy="413577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44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7179-711A-3FBE-8FA9-165867DF7691}"/>
              </a:ext>
            </a:extLst>
          </p:cNvPr>
          <p:cNvSpPr>
            <a:spLocks noGrp="1"/>
          </p:cNvSpPr>
          <p:nvPr>
            <p:ph type="title"/>
          </p:nvPr>
        </p:nvSpPr>
        <p:spPr/>
        <p:txBody>
          <a:bodyPr/>
          <a:lstStyle/>
          <a:p>
            <a:r>
              <a:rPr lang="en-US" sz="3733" dirty="0">
                <a:solidFill>
                  <a:srgbClr val="0D6FBD"/>
                </a:solidFill>
              </a:rPr>
              <a:t>Flood Monitoring</a:t>
            </a:r>
          </a:p>
        </p:txBody>
      </p:sp>
      <p:sp>
        <p:nvSpPr>
          <p:cNvPr id="3" name="Content Placeholder 2">
            <a:extLst>
              <a:ext uri="{FF2B5EF4-FFF2-40B4-BE49-F238E27FC236}">
                <a16:creationId xmlns:a16="http://schemas.microsoft.com/office/drawing/2014/main" id="{1ADEE2EA-0E29-7A61-8AA0-BFC8646AB3CD}"/>
              </a:ext>
            </a:extLst>
          </p:cNvPr>
          <p:cNvSpPr>
            <a:spLocks noGrp="1"/>
          </p:cNvSpPr>
          <p:nvPr>
            <p:ph sz="half" idx="1"/>
          </p:nvPr>
        </p:nvSpPr>
        <p:spPr>
          <a:xfrm>
            <a:off x="838199" y="1825625"/>
            <a:ext cx="5846685" cy="4351338"/>
          </a:xfrm>
        </p:spPr>
        <p:txBody>
          <a:bodyPr>
            <a:normAutofit/>
          </a:bodyPr>
          <a:lstStyle/>
          <a:p>
            <a:r>
              <a:rPr lang="en-US" dirty="0"/>
              <a:t>Monitoring is triggered when a flood monitoring </a:t>
            </a:r>
            <a:r>
              <a:rPr lang="en-US" dirty="0">
                <a:solidFill>
                  <a:srgbClr val="0D6FBD"/>
                </a:solidFill>
              </a:rPr>
              <a:t>threshold </a:t>
            </a:r>
            <a:r>
              <a:rPr lang="en-US" dirty="0"/>
              <a:t>is reached or by </a:t>
            </a:r>
            <a:r>
              <a:rPr lang="en-US" dirty="0">
                <a:solidFill>
                  <a:srgbClr val="0D6FBD"/>
                </a:solidFill>
              </a:rPr>
              <a:t>observation</a:t>
            </a:r>
          </a:p>
          <a:p>
            <a:r>
              <a:rPr lang="en-US" dirty="0"/>
              <a:t>Monitoring does not require the same level of structural review as a routine inspection</a:t>
            </a:r>
          </a:p>
          <a:p>
            <a:r>
              <a:rPr lang="en-US" dirty="0"/>
              <a:t>Types of Monitoring</a:t>
            </a:r>
          </a:p>
          <a:p>
            <a:pPr lvl="1"/>
            <a:r>
              <a:rPr lang="en-US" sz="2000" dirty="0">
                <a:latin typeface="Acumin Pro"/>
                <a:ea typeface="Acumin Pro"/>
                <a:cs typeface="Times New Roman" panose="02020603050405020304" pitchFamily="18" charset="0"/>
              </a:rPr>
              <a:t>Visual, Fixed instruments, Portable instruments</a:t>
            </a:r>
          </a:p>
          <a:p>
            <a:pPr lvl="1"/>
            <a:endParaRPr lang="en-US" dirty="0"/>
          </a:p>
          <a:p>
            <a:endParaRPr lang="en-US" dirty="0"/>
          </a:p>
        </p:txBody>
      </p:sp>
      <p:pic>
        <p:nvPicPr>
          <p:cNvPr id="8" name="Content Placeholder 7">
            <a:extLst>
              <a:ext uri="{FF2B5EF4-FFF2-40B4-BE49-F238E27FC236}">
                <a16:creationId xmlns:a16="http://schemas.microsoft.com/office/drawing/2014/main" id="{D837EF81-960C-BE2E-58B6-32C33CA28887}"/>
              </a:ext>
            </a:extLst>
          </p:cNvPr>
          <p:cNvPicPr>
            <a:picLocks noGrp="1" noChangeAspect="1"/>
          </p:cNvPicPr>
          <p:nvPr>
            <p:ph sz="half" idx="2"/>
          </p:nvPr>
        </p:nvPicPr>
        <p:blipFill rotWithShape="1">
          <a:blip r:embed="rId3"/>
          <a:srcRect r="50827" b="17696"/>
          <a:stretch/>
        </p:blipFill>
        <p:spPr>
          <a:xfrm>
            <a:off x="7661835" y="520161"/>
            <a:ext cx="3573931" cy="2796972"/>
          </a:xfrm>
          <a:prstGeom prst="rect">
            <a:avLst/>
          </a:prstGeom>
        </p:spPr>
      </p:pic>
      <p:pic>
        <p:nvPicPr>
          <p:cNvPr id="9" name="Picture 8">
            <a:extLst>
              <a:ext uri="{FF2B5EF4-FFF2-40B4-BE49-F238E27FC236}">
                <a16:creationId xmlns:a16="http://schemas.microsoft.com/office/drawing/2014/main" id="{735BEED3-82A6-58C7-A674-D16A6CAA74C3}"/>
              </a:ext>
            </a:extLst>
          </p:cNvPr>
          <p:cNvPicPr>
            <a:picLocks noChangeAspect="1"/>
          </p:cNvPicPr>
          <p:nvPr/>
        </p:nvPicPr>
        <p:blipFill rotWithShape="1">
          <a:blip r:embed="rId4"/>
          <a:srcRect l="49251" b="17217"/>
          <a:stretch/>
        </p:blipFill>
        <p:spPr>
          <a:xfrm>
            <a:off x="7661835" y="3028214"/>
            <a:ext cx="3705413" cy="2843892"/>
          </a:xfrm>
          <a:prstGeom prst="rect">
            <a:avLst/>
          </a:prstGeom>
        </p:spPr>
      </p:pic>
      <p:pic>
        <p:nvPicPr>
          <p:cNvPr id="10" name="Picture 9">
            <a:extLst>
              <a:ext uri="{FF2B5EF4-FFF2-40B4-BE49-F238E27FC236}">
                <a16:creationId xmlns:a16="http://schemas.microsoft.com/office/drawing/2014/main" id="{6F7949C9-F4F0-6520-8D4E-C5AEB55B4A78}"/>
              </a:ext>
            </a:extLst>
          </p:cNvPr>
          <p:cNvPicPr>
            <a:picLocks noChangeAspect="1"/>
          </p:cNvPicPr>
          <p:nvPr/>
        </p:nvPicPr>
        <p:blipFill rotWithShape="1">
          <a:blip r:embed="rId5"/>
          <a:srcRect l="3888" t="82590" r="6225"/>
          <a:stretch/>
        </p:blipFill>
        <p:spPr>
          <a:xfrm>
            <a:off x="6941064" y="5872106"/>
            <a:ext cx="5015472" cy="486823"/>
          </a:xfrm>
          <a:prstGeom prst="rect">
            <a:avLst/>
          </a:prstGeom>
        </p:spPr>
      </p:pic>
      <p:cxnSp>
        <p:nvCxnSpPr>
          <p:cNvPr id="5" name="Straight Connector 4">
            <a:extLst>
              <a:ext uri="{FF2B5EF4-FFF2-40B4-BE49-F238E27FC236}">
                <a16:creationId xmlns:a16="http://schemas.microsoft.com/office/drawing/2014/main" id="{90B19C52-7DD5-7F37-4CF1-65CD13B53B14}"/>
              </a:ext>
            </a:extLst>
          </p:cNvPr>
          <p:cNvCxnSpPr>
            <a:cxnSpLocks/>
            <a:stCxn id="2" idx="1"/>
          </p:cNvCxnSpPr>
          <p:nvPr/>
        </p:nvCxnSpPr>
        <p:spPr>
          <a:xfrm>
            <a:off x="838200" y="1027907"/>
            <a:ext cx="7122952" cy="508766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37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730" dirty="0">
                <a:solidFill>
                  <a:srgbClr val="0D6FBD"/>
                </a:solidFill>
              </a:rPr>
              <a:t>Conducting visual monitoring </a:t>
            </a:r>
          </a:p>
        </p:txBody>
      </p:sp>
      <p:sp>
        <p:nvSpPr>
          <p:cNvPr id="10" name="Content Placeholder 9"/>
          <p:cNvSpPr>
            <a:spLocks noGrp="1"/>
          </p:cNvSpPr>
          <p:nvPr>
            <p:ph idx="1"/>
          </p:nvPr>
        </p:nvSpPr>
        <p:spPr>
          <a:xfrm>
            <a:off x="400603" y="1189259"/>
            <a:ext cx="10701868" cy="5108604"/>
          </a:xfrm>
        </p:spPr>
        <p:txBody>
          <a:bodyPr vert="horz" lIns="121920" tIns="60960" rIns="121920" bIns="60960" rtlCol="0" anchor="t">
            <a:normAutofit fontScale="92500" lnSpcReduction="10000"/>
          </a:bodyPr>
          <a:lstStyle/>
          <a:p>
            <a:endParaRPr lang="en-US" dirty="0">
              <a:latin typeface="+mn-lt"/>
              <a:ea typeface="Acumin Pro"/>
              <a:cs typeface="Times New Roman" panose="02020603050405020304" pitchFamily="18" charset="0"/>
            </a:endParaRPr>
          </a:p>
          <a:p>
            <a:endParaRPr lang="en-US" dirty="0">
              <a:latin typeface="+mn-lt"/>
              <a:ea typeface="Acumin Pro"/>
              <a:cs typeface="Times New Roman" panose="02020603050405020304" pitchFamily="18" charset="0"/>
            </a:endParaRPr>
          </a:p>
          <a:p>
            <a:r>
              <a:rPr lang="en-US" dirty="0">
                <a:latin typeface="+mn-lt"/>
                <a:ea typeface="Acumin Pro"/>
                <a:cs typeface="Times New Roman" panose="02020603050405020304" pitchFamily="18" charset="0"/>
              </a:rPr>
              <a:t>Ways to view elements of the bridge and channel</a:t>
            </a:r>
          </a:p>
          <a:p>
            <a:pPr lvl="1"/>
            <a:r>
              <a:rPr lang="en-US" dirty="0">
                <a:latin typeface="+mn-lt"/>
                <a:ea typeface="Acumin Pro"/>
                <a:cs typeface="Times New Roman" panose="02020603050405020304" pitchFamily="18" charset="0"/>
              </a:rPr>
              <a:t>From the deck</a:t>
            </a:r>
          </a:p>
          <a:p>
            <a:pPr lvl="1"/>
            <a:r>
              <a:rPr lang="en-US" dirty="0">
                <a:latin typeface="+mn-lt"/>
                <a:ea typeface="Acumin Pro"/>
                <a:cs typeface="Times New Roman" panose="02020603050405020304" pitchFamily="18" charset="0"/>
              </a:rPr>
              <a:t>From the banks</a:t>
            </a:r>
          </a:p>
          <a:p>
            <a:pPr lvl="1"/>
            <a:r>
              <a:rPr lang="en-US" dirty="0">
                <a:latin typeface="+mn-lt"/>
                <a:ea typeface="Acumin Pro"/>
                <a:cs typeface="Times New Roman" panose="02020603050405020304" pitchFamily="18" charset="0"/>
              </a:rPr>
              <a:t>Using a drone</a:t>
            </a:r>
          </a:p>
          <a:p>
            <a:pPr lvl="1"/>
            <a:r>
              <a:rPr lang="en-US" dirty="0">
                <a:latin typeface="+mn-lt"/>
                <a:ea typeface="Acumin Pro"/>
                <a:cs typeface="Times New Roman" panose="02020603050405020304" pitchFamily="18" charset="0"/>
              </a:rPr>
              <a:t>Camera on a pole</a:t>
            </a:r>
          </a:p>
          <a:p>
            <a:pPr lvl="1"/>
            <a:r>
              <a:rPr lang="en-US" dirty="0">
                <a:latin typeface="+mn-lt"/>
                <a:ea typeface="Acumin Pro"/>
                <a:cs typeface="Times New Roman" panose="02020603050405020304" pitchFamily="18" charset="0"/>
              </a:rPr>
              <a:t>Jon boat or kayak</a:t>
            </a:r>
          </a:p>
          <a:p>
            <a:pPr lvl="1"/>
            <a:r>
              <a:rPr lang="en-US" dirty="0">
                <a:latin typeface="+mn-lt"/>
                <a:ea typeface="Acumin Pro"/>
                <a:cs typeface="Times New Roman" panose="02020603050405020304" pitchFamily="18" charset="0"/>
              </a:rPr>
              <a:t>Off-site if there is a River Cam at the bridge </a:t>
            </a:r>
          </a:p>
          <a:p>
            <a:pPr marL="609585" lvl="1" indent="0">
              <a:buNone/>
            </a:pPr>
            <a:endParaRPr lang="en-US" dirty="0">
              <a:latin typeface="+mn-lt"/>
              <a:ea typeface="Acumin Pro"/>
              <a:cs typeface="Times New Roman" panose="02020603050405020304" pitchFamily="18" charset="0"/>
            </a:endParaRPr>
          </a:p>
          <a:p>
            <a:r>
              <a:rPr lang="en-US" dirty="0"/>
              <a:t>Consider safety when conducting visual monitoring, and use a River Cam if available to view a location remotely if safety is a concern</a:t>
            </a:r>
          </a:p>
          <a:p>
            <a:pPr lvl="1"/>
            <a:r>
              <a:rPr lang="en-US" dirty="0"/>
              <a:t>If a site is eligible for delay, delay until conditions are safe</a:t>
            </a:r>
          </a:p>
          <a:p>
            <a:pPr marL="609585" lvl="1" indent="0">
              <a:buNone/>
            </a:pPr>
            <a:endParaRPr lang="en-US" dirty="0">
              <a:latin typeface="+mn-lt"/>
              <a:ea typeface="Acumin Pro"/>
              <a:cs typeface="Times New Roman" panose="02020603050405020304" pitchFamily="18" charset="0"/>
            </a:endParaRPr>
          </a:p>
          <a:p>
            <a:pPr marL="609585" lvl="1" indent="0">
              <a:buNone/>
            </a:pPr>
            <a:endParaRPr lang="en-US" dirty="0">
              <a:latin typeface="+mn-lt"/>
              <a:ea typeface="Acumin Pro"/>
              <a:cs typeface="Times New Roman" panose="02020603050405020304" pitchFamily="18" charset="0"/>
            </a:endParaRPr>
          </a:p>
        </p:txBody>
      </p:sp>
      <p:pic>
        <p:nvPicPr>
          <p:cNvPr id="1026" name="Picture 2" descr="Streambed Scour at Bridges in Alaska | U.S. Geological Survey">
            <a:extLst>
              <a:ext uri="{FF2B5EF4-FFF2-40B4-BE49-F238E27FC236}">
                <a16:creationId xmlns:a16="http://schemas.microsoft.com/office/drawing/2014/main" id="{72D39510-BFB1-98AD-04A1-D3D16FE84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652" y="1122166"/>
            <a:ext cx="3713748" cy="27853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423643-05CB-1515-1439-F415CEA2E253}"/>
              </a:ext>
            </a:extLst>
          </p:cNvPr>
          <p:cNvSpPr txBox="1"/>
          <p:nvPr/>
        </p:nvSpPr>
        <p:spPr>
          <a:xfrm>
            <a:off x="7763042" y="3974570"/>
            <a:ext cx="4220411" cy="584775"/>
          </a:xfrm>
          <a:prstGeom prst="rect">
            <a:avLst/>
          </a:prstGeom>
          <a:noFill/>
        </p:spPr>
        <p:txBody>
          <a:bodyPr wrap="square">
            <a:spAutoFit/>
          </a:bodyPr>
          <a:lstStyle/>
          <a:p>
            <a:pPr algn="ctr">
              <a:spcAft>
                <a:spcPts val="1600"/>
              </a:spcAft>
            </a:pPr>
            <a:r>
              <a:rPr lang="en-US" sz="1600" dirty="0">
                <a:latin typeface="Acumin Pro Condensed Black"/>
                <a:ea typeface="MS Gothic" panose="020B0609070205080204" pitchFamily="49" charset="-128"/>
                <a:cs typeface="Times New Roman" panose="02020603050405020304" pitchFamily="18" charset="0"/>
              </a:rPr>
              <a:t>A Jon Boat beached at the riverbank at the </a:t>
            </a:r>
            <a:r>
              <a:rPr lang="en-US" sz="1600" dirty="0" err="1">
                <a:latin typeface="Acumin Pro Condensed Black"/>
                <a:ea typeface="MS Gothic" panose="020B0609070205080204" pitchFamily="49" charset="-128"/>
                <a:cs typeface="Times New Roman" panose="02020603050405020304" pitchFamily="18" charset="0"/>
              </a:rPr>
              <a:t>Chilkat</a:t>
            </a:r>
            <a:r>
              <a:rPr lang="en-US" sz="1600" dirty="0">
                <a:latin typeface="Acumin Pro Condensed Black"/>
                <a:ea typeface="MS Gothic" panose="020B0609070205080204" pitchFamily="49" charset="-128"/>
                <a:cs typeface="Times New Roman" panose="02020603050405020304" pitchFamily="18" charset="0"/>
              </a:rPr>
              <a:t> River Bridge in Alaska (Courtesy of USGS)</a:t>
            </a:r>
          </a:p>
        </p:txBody>
      </p:sp>
      <p:cxnSp>
        <p:nvCxnSpPr>
          <p:cNvPr id="4" name="Straight Connector 3">
            <a:extLst>
              <a:ext uri="{FF2B5EF4-FFF2-40B4-BE49-F238E27FC236}">
                <a16:creationId xmlns:a16="http://schemas.microsoft.com/office/drawing/2014/main" id="{14ED6DEB-0CBE-1758-AF39-CA9D877D8569}"/>
              </a:ext>
            </a:extLst>
          </p:cNvPr>
          <p:cNvCxnSpPr/>
          <p:nvPr/>
        </p:nvCxnSpPr>
        <p:spPr>
          <a:xfrm flipV="1">
            <a:off x="629174" y="637563"/>
            <a:ext cx="9664118" cy="513406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3209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77333" y="359304"/>
            <a:ext cx="11187564" cy="639763"/>
          </a:xfrm>
        </p:spPr>
        <p:txBody>
          <a:bodyPr>
            <a:noAutofit/>
          </a:bodyPr>
          <a:lstStyle/>
          <a:p>
            <a:r>
              <a:rPr lang="en-US" sz="3730" dirty="0">
                <a:solidFill>
                  <a:srgbClr val="0D6FBD"/>
                </a:solidFill>
              </a:rPr>
              <a:t>How is the Real Time Scour Monitoring Program Data accessed?</a:t>
            </a:r>
            <a:endParaRPr lang="en-US" sz="3730" b="1" dirty="0">
              <a:solidFill>
                <a:srgbClr val="0D6FBD"/>
              </a:solidFill>
            </a:endParaRPr>
          </a:p>
        </p:txBody>
      </p:sp>
      <p:sp>
        <p:nvSpPr>
          <p:cNvPr id="10" name="Content Placeholder 9"/>
          <p:cNvSpPr>
            <a:spLocks noGrp="1"/>
          </p:cNvSpPr>
          <p:nvPr>
            <p:ph idx="1"/>
          </p:nvPr>
        </p:nvSpPr>
        <p:spPr>
          <a:xfrm>
            <a:off x="469534" y="2004909"/>
            <a:ext cx="4430024" cy="2694563"/>
          </a:xfrm>
        </p:spPr>
        <p:txBody>
          <a:bodyPr vert="horz" lIns="121920" tIns="60960" rIns="121920" bIns="60960" rtlCol="0" anchor="t">
            <a:normAutofit/>
          </a:bodyPr>
          <a:lstStyle/>
          <a:p>
            <a:r>
              <a:rPr lang="en-US" dirty="0"/>
              <a:t>Data may be accessed through several websites:</a:t>
            </a:r>
          </a:p>
          <a:p>
            <a:pPr lvl="1"/>
            <a:r>
              <a:rPr lang="en-US" dirty="0"/>
              <a:t>Regular USGS</a:t>
            </a:r>
          </a:p>
          <a:p>
            <a:pPr lvl="1"/>
            <a:r>
              <a:rPr lang="en-US" dirty="0"/>
              <a:t>USGS-SCDOT Bridge Scour</a:t>
            </a:r>
          </a:p>
          <a:p>
            <a:pPr lvl="1"/>
            <a:r>
              <a:rPr lang="en-US" dirty="0"/>
              <a:t>SC </a:t>
            </a:r>
            <a:r>
              <a:rPr lang="en-US" dirty="0" err="1"/>
              <a:t>BridgeWatch</a:t>
            </a:r>
            <a:r>
              <a:rPr lang="en-US" dirty="0"/>
              <a:t> </a:t>
            </a:r>
          </a:p>
          <a:p>
            <a:pPr lvl="1"/>
            <a:endParaRPr lang="en-US" dirty="0"/>
          </a:p>
        </p:txBody>
      </p:sp>
      <p:pic>
        <p:nvPicPr>
          <p:cNvPr id="3" name="Picture 2">
            <a:extLst>
              <a:ext uri="{FF2B5EF4-FFF2-40B4-BE49-F238E27FC236}">
                <a16:creationId xmlns:a16="http://schemas.microsoft.com/office/drawing/2014/main" id="{F953380E-CA14-D279-9387-AEEE5CC552AE}"/>
              </a:ext>
            </a:extLst>
          </p:cNvPr>
          <p:cNvPicPr>
            <a:picLocks noChangeAspect="1"/>
          </p:cNvPicPr>
          <p:nvPr/>
        </p:nvPicPr>
        <p:blipFill>
          <a:blip r:embed="rId3"/>
          <a:stretch>
            <a:fillRect/>
          </a:stretch>
        </p:blipFill>
        <p:spPr>
          <a:xfrm>
            <a:off x="5045307" y="999067"/>
            <a:ext cx="6983143" cy="5218108"/>
          </a:xfrm>
          <a:prstGeom prst="rect">
            <a:avLst/>
          </a:prstGeom>
          <a:ln>
            <a:solidFill>
              <a:srgbClr val="7030A0"/>
            </a:solidFill>
          </a:ln>
        </p:spPr>
      </p:pic>
      <p:cxnSp>
        <p:nvCxnSpPr>
          <p:cNvPr id="4" name="Straight Connector 3">
            <a:extLst>
              <a:ext uri="{FF2B5EF4-FFF2-40B4-BE49-F238E27FC236}">
                <a16:creationId xmlns:a16="http://schemas.microsoft.com/office/drawing/2014/main" id="{428F4A66-0521-A6C2-BAEA-63FDED200F7E}"/>
              </a:ext>
            </a:extLst>
          </p:cNvPr>
          <p:cNvCxnSpPr/>
          <p:nvPr/>
        </p:nvCxnSpPr>
        <p:spPr>
          <a:xfrm flipV="1">
            <a:off x="469534" y="604007"/>
            <a:ext cx="10662657" cy="536895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7600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733" dirty="0">
                <a:solidFill>
                  <a:srgbClr val="0D6FBD"/>
                </a:solidFill>
              </a:rPr>
              <a:t>What factors influence the threshold values?</a:t>
            </a:r>
          </a:p>
        </p:txBody>
      </p:sp>
      <p:sp>
        <p:nvSpPr>
          <p:cNvPr id="10" name="Content Placeholder 9"/>
          <p:cNvSpPr>
            <a:spLocks noGrp="1"/>
          </p:cNvSpPr>
          <p:nvPr>
            <p:ph sz="half" idx="1"/>
          </p:nvPr>
        </p:nvSpPr>
        <p:spPr>
          <a:xfrm>
            <a:off x="677331" y="1450369"/>
            <a:ext cx="4970093" cy="4544032"/>
          </a:xfrm>
        </p:spPr>
        <p:txBody>
          <a:bodyPr vert="horz" lIns="121920" tIns="60960" rIns="121920" bIns="60960" rtlCol="0" anchor="t">
            <a:normAutofit fontScale="92500" lnSpcReduction="20000"/>
          </a:bodyPr>
          <a:lstStyle/>
          <a:p>
            <a:r>
              <a:rPr lang="en-US" sz="2400" dirty="0"/>
              <a:t>POA Category</a:t>
            </a:r>
            <a:endParaRPr lang="en-US" dirty="0"/>
          </a:p>
          <a:p>
            <a:pPr lvl="1"/>
            <a:r>
              <a:rPr lang="en-US" sz="1867" dirty="0"/>
              <a:t>A, B, C or non-POA bridge</a:t>
            </a:r>
          </a:p>
          <a:p>
            <a:r>
              <a:rPr lang="en-US" sz="2400" dirty="0"/>
              <a:t>NBI Item 113 / SNBI B.AP.03 Coding</a:t>
            </a:r>
          </a:p>
          <a:p>
            <a:pPr lvl="1"/>
            <a:r>
              <a:rPr lang="en-US" sz="1867" dirty="0"/>
              <a:t>3, 7, U, 8, 5 /C, D, E, U, A, B</a:t>
            </a:r>
            <a:endParaRPr lang="en-US" sz="1867" dirty="0">
              <a:highlight>
                <a:srgbClr val="FFFF00"/>
              </a:highlight>
            </a:endParaRPr>
          </a:p>
          <a:p>
            <a:r>
              <a:rPr lang="en-US" sz="2400" dirty="0"/>
              <a:t>Region</a:t>
            </a:r>
          </a:p>
          <a:p>
            <a:pPr lvl="1"/>
            <a:r>
              <a:rPr lang="en-US" sz="1867" dirty="0"/>
              <a:t>Blue Ridge &amp; Piedmont, Coastal</a:t>
            </a:r>
          </a:p>
          <a:p>
            <a:r>
              <a:rPr lang="en-US" sz="2400" dirty="0"/>
              <a:t>Flow Type</a:t>
            </a:r>
          </a:p>
          <a:p>
            <a:pPr lvl="1"/>
            <a:r>
              <a:rPr lang="en-US" sz="1867" dirty="0"/>
              <a:t>Riverine, Tidal</a:t>
            </a:r>
          </a:p>
          <a:p>
            <a:r>
              <a:rPr lang="en-US" sz="2400" dirty="0"/>
              <a:t>Road Classification</a:t>
            </a:r>
          </a:p>
          <a:p>
            <a:pPr lvl="1"/>
            <a:r>
              <a:rPr lang="en-US" sz="1867" dirty="0"/>
              <a:t>Interstate, Evacuation, US Routes, SC Routes, S- Roads, and other publicly owned roads </a:t>
            </a:r>
            <a:r>
              <a:rPr lang="en-US" dirty="0"/>
              <a:t>      </a:t>
            </a:r>
          </a:p>
          <a:p>
            <a:pPr marL="0" indent="0">
              <a:buNone/>
            </a:pPr>
            <a:r>
              <a:rPr lang="en-US" sz="2400" dirty="0"/>
              <a:t>            </a:t>
            </a:r>
          </a:p>
          <a:p>
            <a:pPr marL="0" indent="0">
              <a:buNone/>
            </a:pPr>
            <a:r>
              <a:rPr lang="en-US" sz="2400" dirty="0"/>
              <a:t>                    </a:t>
            </a:r>
            <a:r>
              <a:rPr lang="en-US" sz="2400" b="1" dirty="0"/>
              <a:t>  EVENT AEP or WSEL</a:t>
            </a:r>
            <a:endParaRPr lang="en-US" b="1" dirty="0"/>
          </a:p>
          <a:p>
            <a:endParaRPr lang="en-US" sz="2400" dirty="0"/>
          </a:p>
          <a:p>
            <a:endParaRPr lang="en-US" dirty="0"/>
          </a:p>
          <a:p>
            <a:endParaRPr lang="en-US" dirty="0"/>
          </a:p>
        </p:txBody>
      </p:sp>
      <p:sp>
        <p:nvSpPr>
          <p:cNvPr id="2" name="Arrow: Right 1">
            <a:extLst>
              <a:ext uri="{FF2B5EF4-FFF2-40B4-BE49-F238E27FC236}">
                <a16:creationId xmlns:a16="http://schemas.microsoft.com/office/drawing/2014/main" id="{1D84B754-9626-DDDF-5F59-68F8001D3FD8}"/>
              </a:ext>
            </a:extLst>
          </p:cNvPr>
          <p:cNvSpPr/>
          <p:nvPr/>
        </p:nvSpPr>
        <p:spPr>
          <a:xfrm>
            <a:off x="838200" y="5136497"/>
            <a:ext cx="1062091" cy="5422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cs typeface="Calibri"/>
              </a:rPr>
              <a:t>               </a:t>
            </a:r>
            <a:endParaRPr lang="en-US" sz="2400" dirty="0"/>
          </a:p>
        </p:txBody>
      </p:sp>
      <p:sp>
        <p:nvSpPr>
          <p:cNvPr id="4" name="TextBox 3">
            <a:extLst>
              <a:ext uri="{FF2B5EF4-FFF2-40B4-BE49-F238E27FC236}">
                <a16:creationId xmlns:a16="http://schemas.microsoft.com/office/drawing/2014/main" id="{47219B7F-D305-D99D-E93C-D960D69D8B7D}"/>
              </a:ext>
            </a:extLst>
          </p:cNvPr>
          <p:cNvSpPr txBox="1"/>
          <p:nvPr/>
        </p:nvSpPr>
        <p:spPr>
          <a:xfrm>
            <a:off x="9680352" y="4600318"/>
            <a:ext cx="2511649" cy="369332"/>
          </a:xfrm>
          <a:prstGeom prst="rect">
            <a:avLst/>
          </a:prstGeom>
          <a:noFill/>
        </p:spPr>
        <p:txBody>
          <a:bodyPr wrap="square" lIns="121920" tIns="60960" rIns="121920" bIns="60960" rtlCol="0" anchor="t">
            <a:spAutoFit/>
          </a:bodyPr>
          <a:lstStyle/>
          <a:p>
            <a:pPr algn="ctr"/>
            <a:r>
              <a:rPr lang="en-US" sz="1600"/>
              <a:t>FMGM Table 8-1</a:t>
            </a:r>
          </a:p>
        </p:txBody>
      </p:sp>
      <p:pic>
        <p:nvPicPr>
          <p:cNvPr id="6" name="Picture 5">
            <a:extLst>
              <a:ext uri="{FF2B5EF4-FFF2-40B4-BE49-F238E27FC236}">
                <a16:creationId xmlns:a16="http://schemas.microsoft.com/office/drawing/2014/main" id="{624536DA-B3D3-F6DF-06C7-41BC46BF0BD0}"/>
              </a:ext>
            </a:extLst>
          </p:cNvPr>
          <p:cNvPicPr>
            <a:picLocks noChangeAspect="1"/>
          </p:cNvPicPr>
          <p:nvPr/>
        </p:nvPicPr>
        <p:blipFill>
          <a:blip r:embed="rId3"/>
          <a:stretch>
            <a:fillRect/>
          </a:stretch>
        </p:blipFill>
        <p:spPr>
          <a:xfrm>
            <a:off x="6544577" y="2212509"/>
            <a:ext cx="5441604" cy="2387808"/>
          </a:xfrm>
          <a:prstGeom prst="rect">
            <a:avLst/>
          </a:prstGeom>
        </p:spPr>
      </p:pic>
      <p:cxnSp>
        <p:nvCxnSpPr>
          <p:cNvPr id="5" name="Straight Connector 4">
            <a:extLst>
              <a:ext uri="{FF2B5EF4-FFF2-40B4-BE49-F238E27FC236}">
                <a16:creationId xmlns:a16="http://schemas.microsoft.com/office/drawing/2014/main" id="{0D03E99E-CECE-937F-7F6C-29CD5AD583F0}"/>
              </a:ext>
            </a:extLst>
          </p:cNvPr>
          <p:cNvCxnSpPr/>
          <p:nvPr/>
        </p:nvCxnSpPr>
        <p:spPr>
          <a:xfrm flipV="1">
            <a:off x="677331" y="847288"/>
            <a:ext cx="9481737" cy="526828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584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7179-711A-3FBE-8FA9-165867DF7691}"/>
              </a:ext>
            </a:extLst>
          </p:cNvPr>
          <p:cNvSpPr>
            <a:spLocks noGrp="1"/>
          </p:cNvSpPr>
          <p:nvPr>
            <p:ph type="title"/>
          </p:nvPr>
        </p:nvSpPr>
        <p:spPr>
          <a:xfrm>
            <a:off x="838200" y="280705"/>
            <a:ext cx="11118336" cy="1325563"/>
          </a:xfrm>
        </p:spPr>
        <p:txBody>
          <a:bodyPr/>
          <a:lstStyle/>
          <a:p>
            <a:r>
              <a:rPr lang="en-US" sz="3733" dirty="0">
                <a:solidFill>
                  <a:srgbClr val="0D6FBD"/>
                </a:solidFill>
              </a:rPr>
              <a:t>Collaboration for the Flood Monitoring Guidance Manual </a:t>
            </a:r>
          </a:p>
        </p:txBody>
      </p:sp>
      <p:sp>
        <p:nvSpPr>
          <p:cNvPr id="3" name="Content Placeholder 2">
            <a:extLst>
              <a:ext uri="{FF2B5EF4-FFF2-40B4-BE49-F238E27FC236}">
                <a16:creationId xmlns:a16="http://schemas.microsoft.com/office/drawing/2014/main" id="{1ADEE2EA-0E29-7A61-8AA0-BFC8646AB3CD}"/>
              </a:ext>
            </a:extLst>
          </p:cNvPr>
          <p:cNvSpPr>
            <a:spLocks noGrp="1"/>
          </p:cNvSpPr>
          <p:nvPr>
            <p:ph sz="half" idx="1"/>
          </p:nvPr>
        </p:nvSpPr>
        <p:spPr/>
        <p:txBody>
          <a:bodyPr>
            <a:normAutofit/>
          </a:bodyPr>
          <a:lstStyle/>
          <a:p>
            <a:r>
              <a:rPr lang="en-US" dirty="0"/>
              <a:t>SCDOT</a:t>
            </a:r>
          </a:p>
          <a:p>
            <a:r>
              <a:rPr lang="en-US" dirty="0"/>
              <a:t>Real-time Scour Monitoring Program – USGS</a:t>
            </a:r>
          </a:p>
          <a:p>
            <a:r>
              <a:rPr lang="en-US" dirty="0"/>
              <a:t>Scour Plans of Action:</a:t>
            </a:r>
          </a:p>
          <a:p>
            <a:pPr lvl="1"/>
            <a:r>
              <a:rPr lang="en-US" dirty="0"/>
              <a:t>Template – CDM Smith</a:t>
            </a:r>
          </a:p>
          <a:p>
            <a:pPr lvl="1"/>
            <a:r>
              <a:rPr lang="en-US" dirty="0"/>
              <a:t>Guidance Manual – Ayres</a:t>
            </a:r>
          </a:p>
          <a:p>
            <a:r>
              <a:rPr lang="en-US" dirty="0" err="1"/>
              <a:t>BridgeWatch</a:t>
            </a:r>
            <a:r>
              <a:rPr lang="en-US" dirty="0"/>
              <a:t> – USES and ESP</a:t>
            </a:r>
          </a:p>
          <a:p>
            <a:pPr lvl="1"/>
            <a:endParaRPr lang="en-US" dirty="0"/>
          </a:p>
          <a:p>
            <a:endParaRPr lang="en-US" dirty="0"/>
          </a:p>
        </p:txBody>
      </p:sp>
      <p:pic>
        <p:nvPicPr>
          <p:cNvPr id="5" name="Content Placeholder 4">
            <a:extLst>
              <a:ext uri="{FF2B5EF4-FFF2-40B4-BE49-F238E27FC236}">
                <a16:creationId xmlns:a16="http://schemas.microsoft.com/office/drawing/2014/main" id="{CF9C347B-65D3-19DD-F466-BC617E000C40}"/>
              </a:ext>
            </a:extLst>
          </p:cNvPr>
          <p:cNvPicPr>
            <a:picLocks noGrp="1" noChangeAspect="1"/>
          </p:cNvPicPr>
          <p:nvPr>
            <p:ph sz="half" idx="2"/>
          </p:nvPr>
        </p:nvPicPr>
        <p:blipFill>
          <a:blip r:embed="rId3"/>
          <a:stretch>
            <a:fillRect/>
          </a:stretch>
        </p:blipFill>
        <p:spPr>
          <a:xfrm>
            <a:off x="6634517" y="3875268"/>
            <a:ext cx="1562425" cy="649929"/>
          </a:xfrm>
          <a:prstGeom prst="rect">
            <a:avLst/>
          </a:prstGeom>
        </p:spPr>
      </p:pic>
      <p:pic>
        <p:nvPicPr>
          <p:cNvPr id="4" name="Picture 3">
            <a:extLst>
              <a:ext uri="{FF2B5EF4-FFF2-40B4-BE49-F238E27FC236}">
                <a16:creationId xmlns:a16="http://schemas.microsoft.com/office/drawing/2014/main" id="{19072AB3-15B0-9F94-0A46-6596DFEA40B8}"/>
              </a:ext>
            </a:extLst>
          </p:cNvPr>
          <p:cNvPicPr>
            <a:picLocks noChangeAspect="1"/>
          </p:cNvPicPr>
          <p:nvPr/>
        </p:nvPicPr>
        <p:blipFill>
          <a:blip r:embed="rId4"/>
          <a:stretch>
            <a:fillRect/>
          </a:stretch>
        </p:blipFill>
        <p:spPr>
          <a:xfrm>
            <a:off x="9203635" y="3912352"/>
            <a:ext cx="2150165" cy="529898"/>
          </a:xfrm>
          <a:prstGeom prst="rect">
            <a:avLst/>
          </a:prstGeom>
        </p:spPr>
      </p:pic>
      <p:pic>
        <p:nvPicPr>
          <p:cNvPr id="6" name="Picture 5">
            <a:extLst>
              <a:ext uri="{FF2B5EF4-FFF2-40B4-BE49-F238E27FC236}">
                <a16:creationId xmlns:a16="http://schemas.microsoft.com/office/drawing/2014/main" id="{FA177C34-7ABA-F442-BA82-E5CD99968E97}"/>
              </a:ext>
            </a:extLst>
          </p:cNvPr>
          <p:cNvPicPr>
            <a:picLocks noChangeAspect="1"/>
          </p:cNvPicPr>
          <p:nvPr/>
        </p:nvPicPr>
        <p:blipFill>
          <a:blip r:embed="rId5"/>
          <a:stretch>
            <a:fillRect/>
          </a:stretch>
        </p:blipFill>
        <p:spPr>
          <a:xfrm>
            <a:off x="6019800" y="1706905"/>
            <a:ext cx="2409825" cy="1895475"/>
          </a:xfrm>
          <a:prstGeom prst="rect">
            <a:avLst/>
          </a:prstGeom>
        </p:spPr>
      </p:pic>
      <p:pic>
        <p:nvPicPr>
          <p:cNvPr id="10" name="Picture 9">
            <a:extLst>
              <a:ext uri="{FF2B5EF4-FFF2-40B4-BE49-F238E27FC236}">
                <a16:creationId xmlns:a16="http://schemas.microsoft.com/office/drawing/2014/main" id="{42716756-875D-468A-B0B2-ED622E72F0B3}"/>
              </a:ext>
            </a:extLst>
          </p:cNvPr>
          <p:cNvPicPr>
            <a:picLocks noChangeAspect="1"/>
          </p:cNvPicPr>
          <p:nvPr/>
        </p:nvPicPr>
        <p:blipFill>
          <a:blip r:embed="rId6"/>
          <a:stretch>
            <a:fillRect/>
          </a:stretch>
        </p:blipFill>
        <p:spPr>
          <a:xfrm>
            <a:off x="8986657" y="2029456"/>
            <a:ext cx="2708964" cy="1083585"/>
          </a:xfrm>
          <a:prstGeom prst="rect">
            <a:avLst/>
          </a:prstGeom>
        </p:spPr>
      </p:pic>
      <p:pic>
        <p:nvPicPr>
          <p:cNvPr id="7" name="Picture 6">
            <a:extLst>
              <a:ext uri="{FF2B5EF4-FFF2-40B4-BE49-F238E27FC236}">
                <a16:creationId xmlns:a16="http://schemas.microsoft.com/office/drawing/2014/main" id="{B5064BFF-0F67-6D05-CCC5-6F2DFD1719BB}"/>
              </a:ext>
            </a:extLst>
          </p:cNvPr>
          <p:cNvPicPr>
            <a:picLocks noChangeAspect="1"/>
          </p:cNvPicPr>
          <p:nvPr/>
        </p:nvPicPr>
        <p:blipFill>
          <a:blip r:embed="rId7"/>
          <a:stretch>
            <a:fillRect/>
          </a:stretch>
        </p:blipFill>
        <p:spPr>
          <a:xfrm>
            <a:off x="6634517" y="5009581"/>
            <a:ext cx="1385850" cy="1385850"/>
          </a:xfrm>
          <a:prstGeom prst="rect">
            <a:avLst/>
          </a:prstGeom>
        </p:spPr>
      </p:pic>
      <p:pic>
        <p:nvPicPr>
          <p:cNvPr id="11" name="Picture 10">
            <a:extLst>
              <a:ext uri="{FF2B5EF4-FFF2-40B4-BE49-F238E27FC236}">
                <a16:creationId xmlns:a16="http://schemas.microsoft.com/office/drawing/2014/main" id="{530F6B73-CF2D-E22D-7B21-6BC820B0E5C8}"/>
              </a:ext>
            </a:extLst>
          </p:cNvPr>
          <p:cNvPicPr>
            <a:picLocks noChangeAspect="1"/>
          </p:cNvPicPr>
          <p:nvPr/>
        </p:nvPicPr>
        <p:blipFill>
          <a:blip r:embed="rId8"/>
          <a:stretch>
            <a:fillRect/>
          </a:stretch>
        </p:blipFill>
        <p:spPr>
          <a:xfrm>
            <a:off x="9503229" y="5181255"/>
            <a:ext cx="1611086" cy="961842"/>
          </a:xfrm>
          <a:prstGeom prst="rect">
            <a:avLst/>
          </a:prstGeom>
        </p:spPr>
      </p:pic>
    </p:spTree>
    <p:extLst>
      <p:ext uri="{BB962C8B-B14F-4D97-AF65-F5344CB8AC3E}">
        <p14:creationId xmlns:p14="http://schemas.microsoft.com/office/powerpoint/2010/main" val="1190549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733" dirty="0">
                <a:solidFill>
                  <a:srgbClr val="0D6FBD"/>
                </a:solidFill>
              </a:rPr>
              <a:t>Why is Flood Monitoring Required? </a:t>
            </a:r>
          </a:p>
        </p:txBody>
      </p:sp>
      <p:sp>
        <p:nvSpPr>
          <p:cNvPr id="10" name="Content Placeholder 9"/>
          <p:cNvSpPr>
            <a:spLocks noGrp="1"/>
          </p:cNvSpPr>
          <p:nvPr>
            <p:ph sz="half" idx="1"/>
          </p:nvPr>
        </p:nvSpPr>
        <p:spPr>
          <a:xfrm>
            <a:off x="838200" y="1678181"/>
            <a:ext cx="5181600" cy="4498782"/>
          </a:xfrm>
        </p:spPr>
        <p:txBody>
          <a:bodyPr vert="horz" lIns="121920" tIns="60960" rIns="121920" bIns="60960" rtlCol="0" anchor="t">
            <a:normAutofit fontScale="77500" lnSpcReduction="20000"/>
          </a:bodyPr>
          <a:lstStyle/>
          <a:p>
            <a:pPr marL="0" indent="0">
              <a:buNone/>
            </a:pPr>
            <a:r>
              <a:rPr lang="en-US" dirty="0">
                <a:solidFill>
                  <a:srgbClr val="0D6FBD"/>
                </a:solidFill>
              </a:rPr>
              <a:t>Safety</a:t>
            </a:r>
          </a:p>
          <a:p>
            <a:pPr marL="0" indent="0">
              <a:buNone/>
            </a:pPr>
            <a:r>
              <a:rPr lang="en-US" dirty="0"/>
              <a:t>Flood monitoring serves to protect the safety of the traveling public  during flood events </a:t>
            </a:r>
          </a:p>
          <a:p>
            <a:pPr marL="0" indent="0">
              <a:buNone/>
            </a:pPr>
            <a:endParaRPr lang="en-US" dirty="0"/>
          </a:p>
          <a:p>
            <a:pPr marL="0" indent="0">
              <a:buNone/>
            </a:pPr>
            <a:r>
              <a:rPr lang="en-US" dirty="0">
                <a:solidFill>
                  <a:srgbClr val="0D6FBD"/>
                </a:solidFill>
              </a:rPr>
              <a:t>Regulatory </a:t>
            </a:r>
          </a:p>
          <a:p>
            <a:r>
              <a:rPr lang="en-US" dirty="0"/>
              <a:t>NBIS 23 CFR 650 applies to all bridges over water and in floodplains during flood events</a:t>
            </a:r>
          </a:p>
          <a:p>
            <a:r>
              <a:rPr lang="en-US" dirty="0"/>
              <a:t>All SC bridges over water are considered for Flood Monitoring </a:t>
            </a:r>
          </a:p>
          <a:p>
            <a:r>
              <a:rPr lang="en-US" dirty="0"/>
              <a:t>Priority is given to NBI Item 113/SNBI B.AP.03 Ratings of scour critical, unknown foundations, or non-designed scour countermeasures</a:t>
            </a:r>
          </a:p>
          <a:p>
            <a:endParaRPr lang="en-US" dirty="0"/>
          </a:p>
          <a:p>
            <a:endParaRPr lang="en-US" dirty="0"/>
          </a:p>
        </p:txBody>
      </p:sp>
      <p:pic>
        <p:nvPicPr>
          <p:cNvPr id="4" name="Content Placeholder 3">
            <a:extLst>
              <a:ext uri="{FF2B5EF4-FFF2-40B4-BE49-F238E27FC236}">
                <a16:creationId xmlns:a16="http://schemas.microsoft.com/office/drawing/2014/main" id="{BFDC00D1-0077-95C0-F83C-96F88D5BEE74}"/>
              </a:ext>
            </a:extLst>
          </p:cNvPr>
          <p:cNvPicPr>
            <a:picLocks noGrp="1" noChangeAspect="1"/>
          </p:cNvPicPr>
          <p:nvPr>
            <p:ph sz="half" idx="2"/>
          </p:nvPr>
        </p:nvPicPr>
        <p:blipFill>
          <a:blip r:embed="rId3"/>
          <a:srcRect/>
          <a:stretch/>
        </p:blipFill>
        <p:spPr>
          <a:xfrm>
            <a:off x="6330627" y="1678181"/>
            <a:ext cx="5387051" cy="4040288"/>
          </a:xfrm>
          <a:ln>
            <a:solidFill>
              <a:srgbClr val="063D89"/>
            </a:solidFill>
          </a:ln>
        </p:spPr>
      </p:pic>
      <p:sp>
        <p:nvSpPr>
          <p:cNvPr id="5" name="TextBox 4">
            <a:extLst>
              <a:ext uri="{FF2B5EF4-FFF2-40B4-BE49-F238E27FC236}">
                <a16:creationId xmlns:a16="http://schemas.microsoft.com/office/drawing/2014/main" id="{A712D09B-7E0C-99E1-895E-B16C465DA941}"/>
              </a:ext>
            </a:extLst>
          </p:cNvPr>
          <p:cNvSpPr txBox="1"/>
          <p:nvPr/>
        </p:nvSpPr>
        <p:spPr>
          <a:xfrm>
            <a:off x="6913858" y="5718469"/>
            <a:ext cx="4220588" cy="369332"/>
          </a:xfrm>
          <a:prstGeom prst="rect">
            <a:avLst/>
          </a:prstGeom>
          <a:noFill/>
        </p:spPr>
        <p:txBody>
          <a:bodyPr wrap="square" lIns="121920" tIns="60960" rIns="121920" bIns="60960" rtlCol="0" anchor="t">
            <a:spAutoFit/>
          </a:bodyPr>
          <a:lstStyle/>
          <a:p>
            <a:r>
              <a:rPr lang="en-US" sz="1600" dirty="0"/>
              <a:t>US 176, Courtesy of William Munnerlyn, 2015</a:t>
            </a:r>
          </a:p>
        </p:txBody>
      </p:sp>
    </p:spTree>
    <p:extLst>
      <p:ext uri="{BB962C8B-B14F-4D97-AF65-F5344CB8AC3E}">
        <p14:creationId xmlns:p14="http://schemas.microsoft.com/office/powerpoint/2010/main" val="2775373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733" dirty="0">
                <a:solidFill>
                  <a:srgbClr val="0D6FBD"/>
                </a:solidFill>
              </a:rPr>
              <a:t>Flood Monitoring Guidance Manual</a:t>
            </a:r>
          </a:p>
        </p:txBody>
      </p:sp>
      <p:sp>
        <p:nvSpPr>
          <p:cNvPr id="10" name="Content Placeholder 9"/>
          <p:cNvSpPr>
            <a:spLocks noGrp="1"/>
          </p:cNvSpPr>
          <p:nvPr>
            <p:ph sz="half" idx="1"/>
          </p:nvPr>
        </p:nvSpPr>
        <p:spPr>
          <a:xfrm>
            <a:off x="838199" y="1690687"/>
            <a:ext cx="5690419" cy="4525055"/>
          </a:xfrm>
        </p:spPr>
        <p:txBody>
          <a:bodyPr vert="horz" lIns="121920" tIns="60960" rIns="121920" bIns="60960" rtlCol="0" anchor="t">
            <a:normAutofit/>
          </a:bodyPr>
          <a:lstStyle/>
          <a:p>
            <a:pPr marL="0" indent="0">
              <a:buNone/>
            </a:pPr>
            <a:r>
              <a:rPr lang="en-US" dirty="0">
                <a:solidFill>
                  <a:srgbClr val="0D6FBD"/>
                </a:solidFill>
              </a:rPr>
              <a:t>Topics include:</a:t>
            </a:r>
          </a:p>
          <a:p>
            <a:pPr lvl="1"/>
            <a:r>
              <a:rPr lang="en-US" dirty="0"/>
              <a:t>Alert Processes</a:t>
            </a:r>
          </a:p>
          <a:p>
            <a:pPr lvl="1"/>
            <a:r>
              <a:rPr lang="en-US" dirty="0"/>
              <a:t>Monitoring</a:t>
            </a:r>
          </a:p>
          <a:p>
            <a:pPr lvl="1"/>
            <a:r>
              <a:rPr lang="en-US" dirty="0"/>
              <a:t>Documentation – </a:t>
            </a:r>
            <a:r>
              <a:rPr lang="en-US" i="1" dirty="0"/>
              <a:t>Flood Monitoring Form </a:t>
            </a:r>
          </a:p>
          <a:p>
            <a:pPr lvl="1"/>
            <a:r>
              <a:rPr lang="en-US" dirty="0"/>
              <a:t>Bridge Closures &amp; Openings</a:t>
            </a:r>
          </a:p>
          <a:p>
            <a:pPr lvl="1"/>
            <a:r>
              <a:rPr lang="en-US" dirty="0"/>
              <a:t>Timing of Monitoring &amp; Scour Inspections</a:t>
            </a:r>
          </a:p>
          <a:p>
            <a:pPr lvl="1"/>
            <a:r>
              <a:rPr lang="en-US" dirty="0"/>
              <a:t>Portable &amp; Fixed Monitoring Devices</a:t>
            </a:r>
          </a:p>
          <a:p>
            <a:pPr lvl="1"/>
            <a:r>
              <a:rPr lang="en-US" dirty="0"/>
              <a:t>Thresholds</a:t>
            </a:r>
          </a:p>
          <a:p>
            <a:pPr lvl="1"/>
            <a:r>
              <a:rPr lang="en-US" dirty="0"/>
              <a:t>Case Studies</a:t>
            </a:r>
          </a:p>
          <a:p>
            <a:endParaRPr lang="en-US" dirty="0"/>
          </a:p>
          <a:p>
            <a:endParaRPr lang="en-US" dirty="0"/>
          </a:p>
        </p:txBody>
      </p:sp>
      <p:pic>
        <p:nvPicPr>
          <p:cNvPr id="6" name="Content Placeholder 5">
            <a:extLst>
              <a:ext uri="{FF2B5EF4-FFF2-40B4-BE49-F238E27FC236}">
                <a16:creationId xmlns:a16="http://schemas.microsoft.com/office/drawing/2014/main" id="{7E95845D-0E5C-CF09-E497-A36BD26DA2E8}"/>
              </a:ext>
            </a:extLst>
          </p:cNvPr>
          <p:cNvPicPr>
            <a:picLocks noGrp="1" noChangeAspect="1"/>
          </p:cNvPicPr>
          <p:nvPr>
            <p:ph sz="half" idx="2"/>
          </p:nvPr>
        </p:nvPicPr>
        <p:blipFill>
          <a:blip r:embed="rId3"/>
          <a:stretch>
            <a:fillRect/>
          </a:stretch>
        </p:blipFill>
        <p:spPr>
          <a:xfrm>
            <a:off x="7346220" y="1690688"/>
            <a:ext cx="3656559" cy="4723286"/>
          </a:xfrm>
          <a:prstGeom prst="rect">
            <a:avLst/>
          </a:prstGeom>
        </p:spPr>
      </p:pic>
    </p:spTree>
    <p:extLst>
      <p:ext uri="{BB962C8B-B14F-4D97-AF65-F5344CB8AC3E}">
        <p14:creationId xmlns:p14="http://schemas.microsoft.com/office/powerpoint/2010/main" val="88459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733" dirty="0">
                <a:solidFill>
                  <a:srgbClr val="0D6FBD"/>
                </a:solidFill>
              </a:rPr>
              <a:t>Define Thresholds</a:t>
            </a:r>
          </a:p>
        </p:txBody>
      </p:sp>
      <p:sp>
        <p:nvSpPr>
          <p:cNvPr id="10" name="Content Placeholder 9"/>
          <p:cNvSpPr>
            <a:spLocks noGrp="1"/>
          </p:cNvSpPr>
          <p:nvPr>
            <p:ph idx="1"/>
          </p:nvPr>
        </p:nvSpPr>
        <p:spPr>
          <a:xfrm>
            <a:off x="677332" y="1422399"/>
            <a:ext cx="5385112" cy="4715087"/>
          </a:xfrm>
        </p:spPr>
        <p:txBody>
          <a:bodyPr vert="horz" lIns="121920" tIns="60960" rIns="121920" bIns="60960" rtlCol="0" anchor="t">
            <a:normAutofit fontScale="85000" lnSpcReduction="20000"/>
          </a:bodyPr>
          <a:lstStyle/>
          <a:p>
            <a:endParaRPr lang="en-US" sz="2400" dirty="0"/>
          </a:p>
          <a:p>
            <a:r>
              <a:rPr lang="en-US" dirty="0"/>
              <a:t>Monitoring is triggered when a flood monitoring </a:t>
            </a:r>
            <a:r>
              <a:rPr lang="en-US" dirty="0">
                <a:solidFill>
                  <a:srgbClr val="0D6FBD"/>
                </a:solidFill>
              </a:rPr>
              <a:t>threshold </a:t>
            </a:r>
            <a:r>
              <a:rPr lang="en-US" dirty="0"/>
              <a:t>is reached or by </a:t>
            </a:r>
            <a:r>
              <a:rPr lang="en-US" dirty="0">
                <a:solidFill>
                  <a:srgbClr val="0D6FBD"/>
                </a:solidFill>
              </a:rPr>
              <a:t>observation</a:t>
            </a:r>
          </a:p>
          <a:p>
            <a:r>
              <a:rPr lang="en-US" b="1" dirty="0">
                <a:solidFill>
                  <a:srgbClr val="0D6FBD"/>
                </a:solidFill>
              </a:rPr>
              <a:t>Thresholds:</a:t>
            </a:r>
            <a:r>
              <a:rPr lang="en-US" dirty="0"/>
              <a:t>  T</a:t>
            </a:r>
            <a:r>
              <a:rPr lang="en-US" dirty="0">
                <a:cs typeface="Calibri"/>
              </a:rPr>
              <a:t>he level of a </a:t>
            </a:r>
            <a:r>
              <a:rPr lang="en-US" i="1" dirty="0">
                <a:cs typeface="Calibri"/>
              </a:rPr>
              <a:t>parameter that must be exceeded </a:t>
            </a:r>
            <a:r>
              <a:rPr lang="en-US" dirty="0">
                <a:cs typeface="Calibri"/>
              </a:rPr>
              <a:t>for a BridgeWatch alert to be sent out and to start  flood monitoring </a:t>
            </a:r>
          </a:p>
          <a:p>
            <a:r>
              <a:rPr lang="en-US" dirty="0"/>
              <a:t>Thresholds are set in BridgeWatch for  bridges in riverine and tidal sites</a:t>
            </a:r>
          </a:p>
          <a:p>
            <a:r>
              <a:rPr lang="en-US" dirty="0"/>
              <a:t>Types of thresholds</a:t>
            </a:r>
          </a:p>
          <a:p>
            <a:pPr lvl="1"/>
            <a:r>
              <a:rPr lang="en-US" dirty="0"/>
              <a:t>Rainfall</a:t>
            </a:r>
          </a:p>
          <a:p>
            <a:pPr lvl="1"/>
            <a:r>
              <a:rPr lang="en-US" dirty="0"/>
              <a:t>Flow</a:t>
            </a:r>
          </a:p>
          <a:p>
            <a:pPr lvl="1"/>
            <a:r>
              <a:rPr lang="en-US" dirty="0"/>
              <a:t>Tidal Surge</a:t>
            </a:r>
          </a:p>
          <a:p>
            <a:pPr lvl="1"/>
            <a:r>
              <a:rPr lang="en-US" dirty="0"/>
              <a:t>Water Surface Elevations</a:t>
            </a:r>
          </a:p>
          <a:p>
            <a:endParaRPr lang="en-US" dirty="0"/>
          </a:p>
          <a:p>
            <a:endParaRPr lang="en-US" dirty="0">
              <a:cs typeface="Calibri"/>
            </a:endParaRPr>
          </a:p>
          <a:p>
            <a:endParaRPr lang="en-US" dirty="0"/>
          </a:p>
          <a:p>
            <a:endParaRPr lang="en-US" dirty="0"/>
          </a:p>
        </p:txBody>
      </p:sp>
      <p:cxnSp>
        <p:nvCxnSpPr>
          <p:cNvPr id="5" name="Straight Connector 4">
            <a:extLst>
              <a:ext uri="{FF2B5EF4-FFF2-40B4-BE49-F238E27FC236}">
                <a16:creationId xmlns:a16="http://schemas.microsoft.com/office/drawing/2014/main" id="{9122AC55-4306-69C7-6B96-46526E1F0A82}"/>
              </a:ext>
            </a:extLst>
          </p:cNvPr>
          <p:cNvCxnSpPr/>
          <p:nvPr/>
        </p:nvCxnSpPr>
        <p:spPr>
          <a:xfrm>
            <a:off x="7583648" y="1778468"/>
            <a:ext cx="0" cy="31318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4A1E407-8238-3484-9755-DE05E0042A0F}"/>
              </a:ext>
            </a:extLst>
          </p:cNvPr>
          <p:cNvCxnSpPr>
            <a:cxnSpLocks/>
          </p:cNvCxnSpPr>
          <p:nvPr/>
        </p:nvCxnSpPr>
        <p:spPr>
          <a:xfrm rot="5400000">
            <a:off x="9151456" y="3346278"/>
            <a:ext cx="0" cy="31318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6042BD1-09CD-A5EA-6E76-654EF8D3B9BE}"/>
              </a:ext>
            </a:extLst>
          </p:cNvPr>
          <p:cNvCxnSpPr/>
          <p:nvPr/>
        </p:nvCxnSpPr>
        <p:spPr>
          <a:xfrm flipH="1">
            <a:off x="7606020" y="3679971"/>
            <a:ext cx="25838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41E7629-84F8-29BD-3498-8FB62BAFFA32}"/>
              </a:ext>
            </a:extLst>
          </p:cNvPr>
          <p:cNvCxnSpPr/>
          <p:nvPr/>
        </p:nvCxnSpPr>
        <p:spPr>
          <a:xfrm flipH="1">
            <a:off x="7572464" y="2997667"/>
            <a:ext cx="2796329" cy="1890319"/>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9BAB317C-4C3F-5243-77D9-E6CFE587A7A7}"/>
              </a:ext>
            </a:extLst>
          </p:cNvPr>
          <p:cNvCxnSpPr>
            <a:cxnSpLocks/>
            <a:stCxn id="18" idx="2"/>
          </p:cNvCxnSpPr>
          <p:nvPr/>
        </p:nvCxnSpPr>
        <p:spPr>
          <a:xfrm flipH="1">
            <a:off x="9362113" y="2083754"/>
            <a:ext cx="408264" cy="16297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360D7B64-85E7-93D5-D1E9-73FBFC7A5FDA}"/>
              </a:ext>
            </a:extLst>
          </p:cNvPr>
          <p:cNvSpPr txBox="1"/>
          <p:nvPr/>
        </p:nvSpPr>
        <p:spPr>
          <a:xfrm>
            <a:off x="8366619" y="1252757"/>
            <a:ext cx="2807516" cy="830997"/>
          </a:xfrm>
          <a:prstGeom prst="rect">
            <a:avLst/>
          </a:prstGeom>
          <a:noFill/>
        </p:spPr>
        <p:txBody>
          <a:bodyPr wrap="square" rtlCol="0">
            <a:spAutoFit/>
          </a:bodyPr>
          <a:lstStyle/>
          <a:p>
            <a:r>
              <a:rPr lang="en-US" sz="2400"/>
              <a:t>Threshold exceeded, begin FM</a:t>
            </a:r>
          </a:p>
        </p:txBody>
      </p:sp>
      <p:sp>
        <p:nvSpPr>
          <p:cNvPr id="19" name="TextBox 18">
            <a:extLst>
              <a:ext uri="{FF2B5EF4-FFF2-40B4-BE49-F238E27FC236}">
                <a16:creationId xmlns:a16="http://schemas.microsoft.com/office/drawing/2014/main" id="{AF0FB064-E89B-76F2-B4A2-B8942E9A1E7B}"/>
              </a:ext>
            </a:extLst>
          </p:cNvPr>
          <p:cNvSpPr txBox="1"/>
          <p:nvPr/>
        </p:nvSpPr>
        <p:spPr>
          <a:xfrm>
            <a:off x="8556772" y="5145249"/>
            <a:ext cx="1431721" cy="338554"/>
          </a:xfrm>
          <a:prstGeom prst="rect">
            <a:avLst/>
          </a:prstGeom>
          <a:noFill/>
        </p:spPr>
        <p:txBody>
          <a:bodyPr wrap="square" rtlCol="0">
            <a:spAutoFit/>
          </a:bodyPr>
          <a:lstStyle/>
          <a:p>
            <a:r>
              <a:rPr lang="en-US" sz="1600"/>
              <a:t>Time (hours)</a:t>
            </a:r>
          </a:p>
        </p:txBody>
      </p:sp>
      <p:sp>
        <p:nvSpPr>
          <p:cNvPr id="20" name="TextBox 19">
            <a:extLst>
              <a:ext uri="{FF2B5EF4-FFF2-40B4-BE49-F238E27FC236}">
                <a16:creationId xmlns:a16="http://schemas.microsoft.com/office/drawing/2014/main" id="{CF58E2C2-D5CC-AE9C-AF5A-4652B38276EF}"/>
              </a:ext>
            </a:extLst>
          </p:cNvPr>
          <p:cNvSpPr txBox="1"/>
          <p:nvPr/>
        </p:nvSpPr>
        <p:spPr>
          <a:xfrm rot="16200000">
            <a:off x="6115137" y="2791743"/>
            <a:ext cx="2064571" cy="338554"/>
          </a:xfrm>
          <a:prstGeom prst="rect">
            <a:avLst/>
          </a:prstGeom>
          <a:noFill/>
        </p:spPr>
        <p:txBody>
          <a:bodyPr wrap="square" rtlCol="0">
            <a:spAutoFit/>
          </a:bodyPr>
          <a:lstStyle/>
          <a:p>
            <a:r>
              <a:rPr lang="en-US" sz="1600"/>
              <a:t>Flow (</a:t>
            </a:r>
            <a:r>
              <a:rPr lang="en-US" sz="1600" err="1"/>
              <a:t>cfs</a:t>
            </a:r>
            <a:r>
              <a:rPr lang="en-US" sz="1600"/>
              <a:t>)</a:t>
            </a:r>
          </a:p>
        </p:txBody>
      </p:sp>
    </p:spTree>
    <p:extLst>
      <p:ext uri="{BB962C8B-B14F-4D97-AF65-F5344CB8AC3E}">
        <p14:creationId xmlns:p14="http://schemas.microsoft.com/office/powerpoint/2010/main" val="278498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A09E-1FBD-BF2A-FFCC-2543728A0F57}"/>
              </a:ext>
            </a:extLst>
          </p:cNvPr>
          <p:cNvSpPr>
            <a:spLocks noGrp="1"/>
          </p:cNvSpPr>
          <p:nvPr>
            <p:ph type="title"/>
          </p:nvPr>
        </p:nvSpPr>
        <p:spPr>
          <a:xfrm>
            <a:off x="838200" y="153062"/>
            <a:ext cx="10515600" cy="1325563"/>
          </a:xfrm>
        </p:spPr>
        <p:txBody>
          <a:bodyPr>
            <a:normAutofit/>
          </a:bodyPr>
          <a:lstStyle/>
          <a:p>
            <a:r>
              <a:rPr lang="en-US" sz="3730" dirty="0">
                <a:solidFill>
                  <a:srgbClr val="0D6FBD"/>
                </a:solidFill>
              </a:rPr>
              <a:t>Alerts</a:t>
            </a:r>
          </a:p>
        </p:txBody>
      </p:sp>
      <p:sp>
        <p:nvSpPr>
          <p:cNvPr id="8" name="Content Placeholder 7">
            <a:extLst>
              <a:ext uri="{FF2B5EF4-FFF2-40B4-BE49-F238E27FC236}">
                <a16:creationId xmlns:a16="http://schemas.microsoft.com/office/drawing/2014/main" id="{DF221FFB-C5F4-0887-C19E-CFC9DF070CEE}"/>
              </a:ext>
            </a:extLst>
          </p:cNvPr>
          <p:cNvSpPr>
            <a:spLocks noGrp="1"/>
          </p:cNvSpPr>
          <p:nvPr>
            <p:ph idx="1"/>
          </p:nvPr>
        </p:nvSpPr>
        <p:spPr>
          <a:xfrm>
            <a:off x="653627" y="1478625"/>
            <a:ext cx="3789589" cy="4797343"/>
          </a:xfrm>
        </p:spPr>
        <p:txBody>
          <a:bodyPr>
            <a:normAutofit fontScale="85000" lnSpcReduction="10000"/>
          </a:bodyPr>
          <a:lstStyle/>
          <a:p>
            <a:r>
              <a:rPr lang="en-US" sz="2400" dirty="0"/>
              <a:t>When a bridge exceeds a critical threshold, an alert is sent out and it is added to the Watchlist in BridgeWatch</a:t>
            </a:r>
          </a:p>
          <a:p>
            <a:r>
              <a:rPr lang="en-US" sz="2400" dirty="0"/>
              <a:t>BridgeWatch keeps a record of all alerts, tickets, and other stored data from flood events at a given bridge</a:t>
            </a:r>
          </a:p>
          <a:p>
            <a:r>
              <a:rPr lang="en-US" sz="2400" dirty="0"/>
              <a:t>Upon receiving a BridgeWatch alert or ticket, the District Bridge Engineer, or their designee, must review data for the site to evaluate the risk and determine the order that the bridge should be visited, and the timing for follow-up visits</a:t>
            </a:r>
          </a:p>
          <a:p>
            <a:endParaRPr lang="en-US" sz="2400" dirty="0"/>
          </a:p>
        </p:txBody>
      </p:sp>
      <p:pic>
        <p:nvPicPr>
          <p:cNvPr id="3" name="Content Placeholder 4">
            <a:extLst>
              <a:ext uri="{FF2B5EF4-FFF2-40B4-BE49-F238E27FC236}">
                <a16:creationId xmlns:a16="http://schemas.microsoft.com/office/drawing/2014/main" id="{C560987D-0560-A815-8F70-6230BB54C929}"/>
              </a:ext>
            </a:extLst>
          </p:cNvPr>
          <p:cNvPicPr>
            <a:picLocks noChangeAspect="1"/>
          </p:cNvPicPr>
          <p:nvPr/>
        </p:nvPicPr>
        <p:blipFill>
          <a:blip r:embed="rId3"/>
          <a:stretch>
            <a:fillRect/>
          </a:stretch>
        </p:blipFill>
        <p:spPr>
          <a:xfrm>
            <a:off x="8215425" y="1558696"/>
            <a:ext cx="3691128" cy="3431316"/>
          </a:xfrm>
          <a:prstGeom prst="rect">
            <a:avLst/>
          </a:prstGeom>
          <a:ln w="28575" cap="sq">
            <a:solidFill>
              <a:srgbClr val="000000"/>
            </a:solidFill>
            <a:miter lim="800000"/>
          </a:ln>
          <a:effectLst/>
        </p:spPr>
      </p:pic>
      <p:pic>
        <p:nvPicPr>
          <p:cNvPr id="5" name="Picture 4">
            <a:extLst>
              <a:ext uri="{FF2B5EF4-FFF2-40B4-BE49-F238E27FC236}">
                <a16:creationId xmlns:a16="http://schemas.microsoft.com/office/drawing/2014/main" id="{965790A2-AD31-6760-0689-30F518BB12A2}"/>
              </a:ext>
            </a:extLst>
          </p:cNvPr>
          <p:cNvPicPr>
            <a:picLocks noChangeAspect="1"/>
          </p:cNvPicPr>
          <p:nvPr/>
        </p:nvPicPr>
        <p:blipFill>
          <a:blip r:embed="rId4"/>
          <a:stretch>
            <a:fillRect/>
          </a:stretch>
        </p:blipFill>
        <p:spPr>
          <a:xfrm>
            <a:off x="4938495" y="1558697"/>
            <a:ext cx="2986356" cy="3431316"/>
          </a:xfrm>
          <a:prstGeom prst="rect">
            <a:avLst/>
          </a:prstGeom>
        </p:spPr>
      </p:pic>
      <p:sp>
        <p:nvSpPr>
          <p:cNvPr id="9" name="TextBox 8">
            <a:extLst>
              <a:ext uri="{FF2B5EF4-FFF2-40B4-BE49-F238E27FC236}">
                <a16:creationId xmlns:a16="http://schemas.microsoft.com/office/drawing/2014/main" id="{D0A18DFB-B1EB-6584-E6ED-0C2CBC5DAF67}"/>
              </a:ext>
            </a:extLst>
          </p:cNvPr>
          <p:cNvSpPr txBox="1"/>
          <p:nvPr/>
        </p:nvSpPr>
        <p:spPr>
          <a:xfrm>
            <a:off x="4938495" y="4990012"/>
            <a:ext cx="6968058" cy="307777"/>
          </a:xfrm>
          <a:prstGeom prst="rect">
            <a:avLst/>
          </a:prstGeom>
          <a:noFill/>
        </p:spPr>
        <p:txBody>
          <a:bodyPr wrap="square" lIns="91440" tIns="45720" rIns="91440" bIns="45720" rtlCol="0" anchor="t">
            <a:spAutoFit/>
          </a:bodyPr>
          <a:lstStyle/>
          <a:p>
            <a:pPr algn="ctr"/>
            <a:r>
              <a:rPr lang="en-US" sz="1400" dirty="0"/>
              <a:t>Alert notifications distributed by BridgeWatch</a:t>
            </a:r>
          </a:p>
        </p:txBody>
      </p:sp>
    </p:spTree>
    <p:extLst>
      <p:ext uri="{BB962C8B-B14F-4D97-AF65-F5344CB8AC3E}">
        <p14:creationId xmlns:p14="http://schemas.microsoft.com/office/powerpoint/2010/main" val="2286181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0AB3-783F-A418-C916-9EC7A3225E96}"/>
              </a:ext>
            </a:extLst>
          </p:cNvPr>
          <p:cNvSpPr>
            <a:spLocks noGrp="1"/>
          </p:cNvSpPr>
          <p:nvPr>
            <p:ph type="title"/>
          </p:nvPr>
        </p:nvSpPr>
        <p:spPr>
          <a:xfrm>
            <a:off x="838200" y="103868"/>
            <a:ext cx="10515600" cy="1325563"/>
          </a:xfrm>
        </p:spPr>
        <p:txBody>
          <a:bodyPr/>
          <a:lstStyle/>
          <a:p>
            <a:r>
              <a:rPr lang="en-US" sz="3733" dirty="0">
                <a:solidFill>
                  <a:srgbClr val="0D6FBD"/>
                </a:solidFill>
              </a:rPr>
              <a:t>How Risk is Evaluated</a:t>
            </a:r>
          </a:p>
        </p:txBody>
      </p:sp>
      <p:sp>
        <p:nvSpPr>
          <p:cNvPr id="3" name="Content Placeholder 2">
            <a:extLst>
              <a:ext uri="{FF2B5EF4-FFF2-40B4-BE49-F238E27FC236}">
                <a16:creationId xmlns:a16="http://schemas.microsoft.com/office/drawing/2014/main" id="{610B0B8B-7FE1-6CF3-88DA-FE2BADF35D38}"/>
              </a:ext>
            </a:extLst>
          </p:cNvPr>
          <p:cNvSpPr>
            <a:spLocks noGrp="1"/>
          </p:cNvSpPr>
          <p:nvPr>
            <p:ph sz="half" idx="1"/>
          </p:nvPr>
        </p:nvSpPr>
        <p:spPr>
          <a:xfrm>
            <a:off x="513080" y="1286089"/>
            <a:ext cx="4824435" cy="4924743"/>
          </a:xfrm>
        </p:spPr>
        <p:txBody>
          <a:bodyPr>
            <a:normAutofit fontScale="92500"/>
          </a:bodyPr>
          <a:lstStyle/>
          <a:p>
            <a:pPr>
              <a:lnSpc>
                <a:spcPct val="110000"/>
              </a:lnSpc>
              <a:spcBef>
                <a:spcPts val="0"/>
              </a:spcBef>
              <a:spcAft>
                <a:spcPts val="1333"/>
              </a:spcAft>
            </a:pPr>
            <a:r>
              <a:rPr lang="en-US" sz="2400" dirty="0">
                <a:latin typeface="Acumin Pro"/>
                <a:ea typeface="Acumin Pro"/>
                <a:cs typeface="Times New Roman" panose="02020603050405020304" pitchFamily="18" charset="0"/>
              </a:rPr>
              <a:t>The District Bridge Engineer considers: </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POA category</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NBI/Item 113 coding</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Region</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Road Type</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Size and severity of flood event</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Rate of water level rising</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Flood history</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Average daily traffic</a:t>
            </a:r>
          </a:p>
          <a:p>
            <a:pPr lvl="1">
              <a:lnSpc>
                <a:spcPct val="110000"/>
              </a:lnSpc>
              <a:spcBef>
                <a:spcPts val="0"/>
              </a:spcBef>
              <a:spcAft>
                <a:spcPts val="1333"/>
              </a:spcAft>
            </a:pPr>
            <a:r>
              <a:rPr lang="en-US" sz="1867" dirty="0">
                <a:latin typeface="Acumin Pro"/>
                <a:ea typeface="Acumin Pro"/>
                <a:cs typeface="Times New Roman" panose="02020603050405020304" pitchFamily="18" charset="0"/>
              </a:rPr>
              <a:t>Safety of the traveling pubic</a:t>
            </a:r>
          </a:p>
          <a:p>
            <a:endParaRPr lang="en-US" dirty="0"/>
          </a:p>
        </p:txBody>
      </p:sp>
      <p:sp>
        <p:nvSpPr>
          <p:cNvPr id="7" name="TextBox 6">
            <a:extLst>
              <a:ext uri="{FF2B5EF4-FFF2-40B4-BE49-F238E27FC236}">
                <a16:creationId xmlns:a16="http://schemas.microsoft.com/office/drawing/2014/main" id="{4856CE1D-292A-3DAB-CB0E-BD3A400B1A24}"/>
              </a:ext>
            </a:extLst>
          </p:cNvPr>
          <p:cNvSpPr txBox="1"/>
          <p:nvPr/>
        </p:nvSpPr>
        <p:spPr>
          <a:xfrm>
            <a:off x="5337515" y="5167312"/>
            <a:ext cx="5944115" cy="523220"/>
          </a:xfrm>
          <a:prstGeom prst="rect">
            <a:avLst/>
          </a:prstGeom>
          <a:noFill/>
        </p:spPr>
        <p:txBody>
          <a:bodyPr wrap="square" rtlCol="0">
            <a:spAutoFit/>
          </a:bodyPr>
          <a:lstStyle/>
          <a:p>
            <a:r>
              <a:rPr lang="en-US" sz="1400" dirty="0"/>
              <a:t>Table 4-6 in the POAGM, Prioritization Ranking. See the FMGM Section 6 for more information. Courtesy of Ayres Associates.</a:t>
            </a:r>
          </a:p>
        </p:txBody>
      </p:sp>
      <p:pic>
        <p:nvPicPr>
          <p:cNvPr id="9" name="Picture 8">
            <a:extLst>
              <a:ext uri="{FF2B5EF4-FFF2-40B4-BE49-F238E27FC236}">
                <a16:creationId xmlns:a16="http://schemas.microsoft.com/office/drawing/2014/main" id="{8FB5DD55-121F-3C2A-55FF-1E60E3778056}"/>
              </a:ext>
            </a:extLst>
          </p:cNvPr>
          <p:cNvPicPr>
            <a:picLocks noChangeAspect="1"/>
          </p:cNvPicPr>
          <p:nvPr/>
        </p:nvPicPr>
        <p:blipFill>
          <a:blip r:embed="rId3"/>
          <a:stretch>
            <a:fillRect/>
          </a:stretch>
        </p:blipFill>
        <p:spPr>
          <a:xfrm>
            <a:off x="5337515" y="1792082"/>
            <a:ext cx="5944115" cy="3273836"/>
          </a:xfrm>
          <a:prstGeom prst="rect">
            <a:avLst/>
          </a:prstGeom>
        </p:spPr>
      </p:pic>
    </p:spTree>
    <p:extLst>
      <p:ext uri="{BB962C8B-B14F-4D97-AF65-F5344CB8AC3E}">
        <p14:creationId xmlns:p14="http://schemas.microsoft.com/office/powerpoint/2010/main" val="2731549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AABA-45E3-2B2C-CBB2-29A778133147}"/>
              </a:ext>
            </a:extLst>
          </p:cNvPr>
          <p:cNvSpPr>
            <a:spLocks noGrp="1"/>
          </p:cNvSpPr>
          <p:nvPr>
            <p:ph type="title"/>
          </p:nvPr>
        </p:nvSpPr>
        <p:spPr/>
        <p:txBody>
          <a:bodyPr/>
          <a:lstStyle/>
          <a:p>
            <a:r>
              <a:rPr lang="en-US" sz="3733" dirty="0">
                <a:solidFill>
                  <a:srgbClr val="0D6FBD"/>
                </a:solidFill>
              </a:rPr>
              <a:t>Data from the Bridge File</a:t>
            </a:r>
          </a:p>
        </p:txBody>
      </p:sp>
      <p:sp>
        <p:nvSpPr>
          <p:cNvPr id="3" name="Content Placeholder 2">
            <a:extLst>
              <a:ext uri="{FF2B5EF4-FFF2-40B4-BE49-F238E27FC236}">
                <a16:creationId xmlns:a16="http://schemas.microsoft.com/office/drawing/2014/main" id="{1F08DE02-D410-7E2F-FEC1-0ADBC5802CE4}"/>
              </a:ext>
            </a:extLst>
          </p:cNvPr>
          <p:cNvSpPr>
            <a:spLocks noGrp="1"/>
          </p:cNvSpPr>
          <p:nvPr>
            <p:ph sz="half" idx="1"/>
          </p:nvPr>
        </p:nvSpPr>
        <p:spPr/>
        <p:txBody>
          <a:bodyPr/>
          <a:lstStyle/>
          <a:p>
            <a:r>
              <a:rPr lang="en-US" dirty="0"/>
              <a:t>Maps</a:t>
            </a:r>
          </a:p>
          <a:p>
            <a:r>
              <a:rPr lang="en-US" dirty="0"/>
              <a:t>Plans</a:t>
            </a:r>
          </a:p>
          <a:p>
            <a:r>
              <a:rPr lang="en-US" dirty="0"/>
              <a:t>Previous inspections</a:t>
            </a:r>
          </a:p>
          <a:p>
            <a:r>
              <a:rPr lang="en-US" dirty="0"/>
              <a:t>Scour Assessment</a:t>
            </a:r>
          </a:p>
          <a:p>
            <a:r>
              <a:rPr lang="en-US" dirty="0"/>
              <a:t>POA (if available)</a:t>
            </a:r>
          </a:p>
          <a:p>
            <a:r>
              <a:rPr lang="en-US" dirty="0"/>
              <a:t>Critical thresholds</a:t>
            </a:r>
          </a:p>
        </p:txBody>
      </p:sp>
      <p:sp>
        <p:nvSpPr>
          <p:cNvPr id="4" name="Content Placeholder 3">
            <a:extLst>
              <a:ext uri="{FF2B5EF4-FFF2-40B4-BE49-F238E27FC236}">
                <a16:creationId xmlns:a16="http://schemas.microsoft.com/office/drawing/2014/main" id="{097ABCEE-BA80-B8DA-98D6-4390FD69ADB2}"/>
              </a:ext>
            </a:extLst>
          </p:cNvPr>
          <p:cNvSpPr>
            <a:spLocks noGrp="1"/>
          </p:cNvSpPr>
          <p:nvPr>
            <p:ph sz="half" idx="2"/>
          </p:nvPr>
        </p:nvSpPr>
        <p:spPr/>
        <p:txBody>
          <a:bodyPr/>
          <a:lstStyle/>
          <a:p>
            <a:pPr marL="457200" lvl="1" indent="0">
              <a:buNone/>
            </a:pPr>
            <a:endParaRPr lang="en-US" dirty="0"/>
          </a:p>
        </p:txBody>
      </p:sp>
      <p:pic>
        <p:nvPicPr>
          <p:cNvPr id="6" name="Picture 5">
            <a:extLst>
              <a:ext uri="{FF2B5EF4-FFF2-40B4-BE49-F238E27FC236}">
                <a16:creationId xmlns:a16="http://schemas.microsoft.com/office/drawing/2014/main" id="{0098B2B5-EBB1-517A-BC36-9271893307ED}"/>
              </a:ext>
            </a:extLst>
          </p:cNvPr>
          <p:cNvPicPr>
            <a:picLocks noChangeAspect="1"/>
          </p:cNvPicPr>
          <p:nvPr/>
        </p:nvPicPr>
        <p:blipFill rotWithShape="1">
          <a:blip r:embed="rId3"/>
          <a:srcRect b="6311"/>
          <a:stretch/>
        </p:blipFill>
        <p:spPr>
          <a:xfrm>
            <a:off x="6350907" y="1773711"/>
            <a:ext cx="4824185" cy="3336460"/>
          </a:xfrm>
          <a:prstGeom prst="rect">
            <a:avLst/>
          </a:prstGeom>
        </p:spPr>
      </p:pic>
      <p:sp>
        <p:nvSpPr>
          <p:cNvPr id="7" name="TextBox 6">
            <a:extLst>
              <a:ext uri="{FF2B5EF4-FFF2-40B4-BE49-F238E27FC236}">
                <a16:creationId xmlns:a16="http://schemas.microsoft.com/office/drawing/2014/main" id="{EB0616FC-9594-509E-BF88-BC666E947107}"/>
              </a:ext>
            </a:extLst>
          </p:cNvPr>
          <p:cNvSpPr txBox="1"/>
          <p:nvPr/>
        </p:nvSpPr>
        <p:spPr>
          <a:xfrm>
            <a:off x="6350907" y="5245108"/>
            <a:ext cx="4824184" cy="523220"/>
          </a:xfrm>
          <a:prstGeom prst="rect">
            <a:avLst/>
          </a:prstGeom>
          <a:noFill/>
        </p:spPr>
        <p:txBody>
          <a:bodyPr wrap="square">
            <a:spAutoFit/>
          </a:bodyPr>
          <a:lstStyle/>
          <a:p>
            <a:r>
              <a:rPr lang="en-US" sz="1400" dirty="0">
                <a:latin typeface="Acumin Pro Condensed Black"/>
              </a:rPr>
              <a:t>The embankment behind this abutment in central Mississippi has been eroded (Courtesy of USGS)</a:t>
            </a:r>
          </a:p>
        </p:txBody>
      </p:sp>
    </p:spTree>
    <p:extLst>
      <p:ext uri="{BB962C8B-B14F-4D97-AF65-F5344CB8AC3E}">
        <p14:creationId xmlns:p14="http://schemas.microsoft.com/office/powerpoint/2010/main" val="3413079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ue Section Divide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FT_PPT_16x9.potx" id="{37CE19F5-52B5-4BC2-9144-D77932129C99}" vid="{E28A52C6-2FCD-4A8A-B37F-FC3A559D02CE}"/>
    </a:ext>
  </a:extLst>
</a:theme>
</file>

<file path=ppt/theme/theme3.xml><?xml version="1.0" encoding="utf-8"?>
<a:theme xmlns:a="http://schemas.openxmlformats.org/drawingml/2006/main" name="White Interio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FT_PPT_16x9.potx" id="{37CE19F5-52B5-4BC2-9144-D77932129C99}" vid="{C9CF0389-4DEE-439B-97D5-C986D2C4E74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78F4A9502B554394C131C3F2269B45" ma:contentTypeVersion="18" ma:contentTypeDescription="Create a new document." ma:contentTypeScope="" ma:versionID="7973c32c274b64d5f04c2e1779499dd5">
  <xsd:schema xmlns:xsd="http://www.w3.org/2001/XMLSchema" xmlns:xs="http://www.w3.org/2001/XMLSchema" xmlns:p="http://schemas.microsoft.com/office/2006/metadata/properties" xmlns:ns2="4635cca9-f146-4098-a8ba-ecabc922b29d" xmlns:ns3="6c58b376-83df-4203-8a2b-2d6d70a9fde4" targetNamespace="http://schemas.microsoft.com/office/2006/metadata/properties" ma:root="true" ma:fieldsID="001b1746cadb0400d3d8d2fcc6f5fbdb" ns2:_="" ns3:_="">
    <xsd:import namespace="4635cca9-f146-4098-a8ba-ecabc922b29d"/>
    <xsd:import namespace="6c58b376-83df-4203-8a2b-2d6d70a9fd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35cca9-f146-4098-a8ba-ecabc922b2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8b376-83df-4203-8a2b-2d6d70a9fde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6e16ffb-9e5f-4ee4-a36f-45a357b20e37}" ma:internalName="TaxCatchAll" ma:showField="CatchAllData" ma:web="6c58b376-83df-4203-8a2b-2d6d70a9fd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35cca9-f146-4098-a8ba-ecabc922b29d">
      <Terms xmlns="http://schemas.microsoft.com/office/infopath/2007/PartnerControls"/>
    </lcf76f155ced4ddcb4097134ff3c332f>
    <TaxCatchAll xmlns="6c58b376-83df-4203-8a2b-2d6d70a9fde4" xsi:nil="true"/>
  </documentManagement>
</p:properties>
</file>

<file path=customXml/itemProps1.xml><?xml version="1.0" encoding="utf-8"?>
<ds:datastoreItem xmlns:ds="http://schemas.openxmlformats.org/officeDocument/2006/customXml" ds:itemID="{9C3F0CC6-0511-4779-8838-784F2EA9274D}">
  <ds:schemaRefs>
    <ds:schemaRef ds:uri="4635cca9-f146-4098-a8ba-ecabc922b29d"/>
    <ds:schemaRef ds:uri="6c58b376-83df-4203-8a2b-2d6d70a9fd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885E3F-A7BF-4E93-B11A-75C33E3FED8A}">
  <ds:schemaRefs>
    <ds:schemaRef ds:uri="http://schemas.microsoft.com/sharepoint/v3/contenttype/forms"/>
  </ds:schemaRefs>
</ds:datastoreItem>
</file>

<file path=customXml/itemProps3.xml><?xml version="1.0" encoding="utf-8"?>
<ds:datastoreItem xmlns:ds="http://schemas.openxmlformats.org/officeDocument/2006/customXml" ds:itemID="{27F8ACC6-DEE7-47B2-8353-EB55F18659CC}">
  <ds:schemaRef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terms/"/>
    <ds:schemaRef ds:uri="http://purl.org/dc/dcmitype/"/>
    <ds:schemaRef ds:uri="http://www.w3.org/XML/1998/namespace"/>
    <ds:schemaRef ds:uri="6c58b376-83df-4203-8a2b-2d6d70a9fde4"/>
    <ds:schemaRef ds:uri="4635cca9-f146-4098-a8ba-ecabc922b29d"/>
  </ds:schemaRefs>
</ds:datastoreItem>
</file>

<file path=docProps/app.xml><?xml version="1.0" encoding="utf-8"?>
<Properties xmlns="http://schemas.openxmlformats.org/officeDocument/2006/extended-properties" xmlns:vt="http://schemas.openxmlformats.org/officeDocument/2006/docPropsVTypes">
  <TotalTime>321</TotalTime>
  <Words>3863</Words>
  <Application>Microsoft Office PowerPoint</Application>
  <PresentationFormat>Widescreen</PresentationFormat>
  <Paragraphs>356</Paragraphs>
  <Slides>27</Slides>
  <Notes>26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Acumin Pro</vt:lpstr>
      <vt:lpstr>Acumin Pro Condensed Black</vt:lpstr>
      <vt:lpstr>Aptos</vt:lpstr>
      <vt:lpstr>Aptos Display</vt:lpstr>
      <vt:lpstr>Arial</vt:lpstr>
      <vt:lpstr>Calibri</vt:lpstr>
      <vt:lpstr>Times New Roman</vt:lpstr>
      <vt:lpstr>Wingdings</vt:lpstr>
      <vt:lpstr>Office Theme</vt:lpstr>
      <vt:lpstr>Blue Section Divider</vt:lpstr>
      <vt:lpstr>White Interior</vt:lpstr>
      <vt:lpstr>Flood Monitoring for  South Carolina Bridges</vt:lpstr>
      <vt:lpstr>Flood Monitoring</vt:lpstr>
      <vt:lpstr>Collaboration for the Flood Monitoring Guidance Manual </vt:lpstr>
      <vt:lpstr>Why is Flood Monitoring Required? </vt:lpstr>
      <vt:lpstr>Flood Monitoring Guidance Manual</vt:lpstr>
      <vt:lpstr>Define Thresholds</vt:lpstr>
      <vt:lpstr>Alerts</vt:lpstr>
      <vt:lpstr>How Risk is Evaluated</vt:lpstr>
      <vt:lpstr>Data from the Bridge File</vt:lpstr>
      <vt:lpstr>What items are checked during monitoring?</vt:lpstr>
      <vt:lpstr>Visual monitoring</vt:lpstr>
      <vt:lpstr>Remote Monitoring</vt:lpstr>
      <vt:lpstr>Fixed Instrumentation</vt:lpstr>
      <vt:lpstr>Types of fixed instrumentation used for  SC scour monitoring</vt:lpstr>
      <vt:lpstr>River cam views</vt:lpstr>
      <vt:lpstr>Portable Instrumentation </vt:lpstr>
      <vt:lpstr>Types of Portable Instruments </vt:lpstr>
      <vt:lpstr>Documentation for Flood Monitoring Forms</vt:lpstr>
      <vt:lpstr>Flood Monitoring Form Sections</vt:lpstr>
      <vt:lpstr>Flood Monitoring Form Sections</vt:lpstr>
      <vt:lpstr>Best Practices for Flood Monitoring</vt:lpstr>
      <vt:lpstr> Thank you! </vt:lpstr>
      <vt:lpstr>Why is Flood Monitoring Required? </vt:lpstr>
      <vt:lpstr>Flood Monitoring</vt:lpstr>
      <vt:lpstr>Conducting visual monitoring </vt:lpstr>
      <vt:lpstr>How is the Real Time Scour Monitoring Program Data accessed?</vt:lpstr>
      <vt:lpstr>What factors influence the threshold values?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Monitoring for  South Carolina Bridges</dc:title>
  <dc:creator>Newman, Ellen</dc:creator>
  <cp:lastModifiedBy>Hunt, Bea</cp:lastModifiedBy>
  <cp:revision>11</cp:revision>
  <dcterms:created xsi:type="dcterms:W3CDTF">2024-08-19T12:40:08Z</dcterms:created>
  <dcterms:modified xsi:type="dcterms:W3CDTF">2024-08-28T17:35:30Z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0x010100AA78F4A9502B554394C131C3F2269B45</vt:lpwstr>
  </property>
  <property fmtid="{D5CDD505-2E9C-101B-9397-08002B2CF9AE}" pid="3" name="MediaServiceImageTags">
    <vt:lpwstr/>
  </property>
</Properties>
</file>